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1"/>
  </p:handoutMasterIdLst>
  <p:sldIdLst>
    <p:sldId id="264" r:id="rId2"/>
    <p:sldId id="256" r:id="rId3"/>
    <p:sldId id="258" r:id="rId4"/>
    <p:sldId id="257" r:id="rId5"/>
    <p:sldId id="259" r:id="rId6"/>
    <p:sldId id="260" r:id="rId7"/>
    <p:sldId id="262" r:id="rId8"/>
    <p:sldId id="261" r:id="rId9"/>
    <p:sldId id="263" r:id="rId10"/>
  </p:sldIdLst>
  <p:sldSz cx="9144000" cy="6858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78" d="100"/>
          <a:sy n="78" d="100"/>
        </p:scale>
        <p:origin x="1522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402005-3EE4-499B-9D31-D415BF88E46B}" type="datetimeFigureOut">
              <a:rPr lang="en-AU" smtClean="0"/>
              <a:t>13/08/2019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907033-6633-41B6-9A61-BCAB3527A53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29235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52710-E4D1-5141-AFE8-5891D06E4DB6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69FE3-5DC5-FA42-AE81-FBB4EC80E9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2130425"/>
            <a:ext cx="7344816" cy="1470025"/>
          </a:xfrm>
        </p:spPr>
        <p:txBody>
          <a:bodyPr/>
          <a:lstStyle/>
          <a:p>
            <a:r>
              <a:rPr lang="en-AU" cap="small" dirty="0"/>
              <a:t>Links with other learning areas in Years 5–6</a:t>
            </a:r>
          </a:p>
        </p:txBody>
      </p:sp>
      <p:sp>
        <p:nvSpPr>
          <p:cNvPr id="3" name="Rectangle 2"/>
          <p:cNvSpPr/>
          <p:nvPr/>
        </p:nvSpPr>
        <p:spPr>
          <a:xfrm>
            <a:off x="666667" y="5589240"/>
            <a:ext cx="260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900" b="1" dirty="0">
                <a:latin typeface="Arial" pitchFamily="34" charset="0"/>
                <a:cs typeface="Arial" pitchFamily="34" charset="0"/>
              </a:rPr>
              <a:t>Core units: Key understandings Years 5–6</a:t>
            </a:r>
          </a:p>
          <a:p>
            <a:r>
              <a:rPr lang="en-AU" sz="900" b="1" dirty="0">
                <a:latin typeface="Arial" pitchFamily="34" charset="0"/>
                <a:cs typeface="Arial" pitchFamily="34" charset="0"/>
              </a:rPr>
              <a:t>Illustration 1: Pointers to understanding</a:t>
            </a:r>
            <a:endParaRPr lang="en-AU" sz="9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4367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68760"/>
            <a:ext cx="7772400" cy="4104456"/>
          </a:xfrm>
        </p:spPr>
        <p:txBody>
          <a:bodyPr>
            <a:normAutofit/>
          </a:bodyPr>
          <a:lstStyle/>
          <a:p>
            <a:r>
              <a:rPr lang="en-AU" sz="4200" dirty="0"/>
              <a:t>What are the links between geography and other learning areas in Years 5–6? </a:t>
            </a:r>
            <a:br>
              <a:rPr lang="en-AU" sz="4200" dirty="0"/>
            </a:br>
            <a:br>
              <a:rPr lang="en-AU" sz="4200" dirty="0"/>
            </a:br>
            <a:r>
              <a:rPr lang="en-AU" sz="4200" dirty="0"/>
              <a:t>What things can a primary teacher introduce to students?</a:t>
            </a:r>
            <a:endParaRPr lang="en-US" sz="42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/>
              <a:t>Science</a:t>
            </a:r>
            <a:br>
              <a:rPr lang="en-US" sz="4200" dirty="0"/>
            </a:br>
            <a:r>
              <a:rPr lang="en-US" sz="4200" dirty="0"/>
              <a:t>Year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844824"/>
            <a:ext cx="7931224" cy="42813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Living things have structural features and adaptations that help them to survive in their environment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The Earth is part of a system of planets orbiting around a star (the sun)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/>
              <a:t>Mathematics</a:t>
            </a:r>
            <a:br>
              <a:rPr lang="en-US" sz="4200" dirty="0"/>
            </a:br>
            <a:r>
              <a:rPr lang="en-US" sz="4200" dirty="0"/>
              <a:t>Year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506916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a grid reference system to describe locations. Describe routes using landmarks and directional language</a:t>
            </a:r>
            <a:endParaRPr lang="en-AU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Apply the enlargement transformation to familiar two-dimensional shapes and explore the properties of the resulting image compared with the original</a:t>
            </a:r>
            <a:endParaRPr lang="en-AU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Construct displays, including column graphs, dot plots and tables, appropriate for data type, with and without the use of digital technologies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/>
              <a:t>History</a:t>
            </a:r>
            <a:br>
              <a:rPr lang="en-US" sz="4200" dirty="0"/>
            </a:br>
            <a:r>
              <a:rPr lang="en-US" sz="4200" dirty="0"/>
              <a:t>Year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/>
              <a:t>The reasons people migrated to Australia from Europe and Asia</a:t>
            </a:r>
          </a:p>
          <a:p>
            <a:pPr>
              <a:spcBef>
                <a:spcPts val="0"/>
              </a:spcBef>
            </a:pPr>
            <a:r>
              <a:rPr lang="en-US" dirty="0"/>
              <a:t>The experiences and contributions of a particular migrant group within a colony.</a:t>
            </a:r>
            <a:r>
              <a:rPr lang="en-AU" dirty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/>
              <a:t>English</a:t>
            </a:r>
            <a:br>
              <a:rPr lang="en-US" sz="4200" dirty="0"/>
            </a:br>
            <a:r>
              <a:rPr lang="en-US" sz="4200" dirty="0"/>
              <a:t>Year 5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257800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Use comprehension strategies to </a:t>
            </a:r>
            <a:r>
              <a:rPr lang="en-US" dirty="0" err="1"/>
              <a:t>analyse</a:t>
            </a:r>
            <a:r>
              <a:rPr lang="en-US" dirty="0"/>
              <a:t> information, integrating and linking ideas from a variety of print and digital sources</a:t>
            </a:r>
            <a:endParaRPr lang="en-AU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Understand how to move beyond making bare assertions and take account of differing perspectives and points of view</a:t>
            </a:r>
            <a:endParaRPr lang="en-AU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Clarify understanding of content as it unfolds in formal and informal situations, connecting ideas to students’ own experiences and present and justify a point of view</a:t>
            </a:r>
            <a:endParaRPr lang="en-AU" dirty="0"/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Plan, rehearse and deliver presentations for defined audiences and purposes incorporating accurate and sequenced content and multimodal elements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200" dirty="0"/>
              <a:t>Science</a:t>
            </a:r>
            <a:br>
              <a:rPr lang="en-US" sz="4200" dirty="0"/>
            </a:br>
            <a:r>
              <a:rPr lang="en-US" sz="4200" dirty="0"/>
              <a:t>Year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Sudden geological changes or extreme weather conditions can affect earth’s surface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The growth and survival of living things are affected by the physical conditions of their environment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Mathematics</a:t>
            </a:r>
            <a:br>
              <a:rPr lang="en-US" dirty="0"/>
            </a:br>
            <a:r>
              <a:rPr lang="en-US" dirty="0"/>
              <a:t>Year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solidFill>
                  <a:prstClr val="black"/>
                </a:solidFill>
              </a:rPr>
              <a:t>Interpret </a:t>
            </a:r>
            <a:r>
              <a:rPr lang="en-US" dirty="0"/>
              <a:t>and compare a range of data displays, including side by side column graphs for two categorical variables</a:t>
            </a:r>
            <a:endParaRPr lang="en-AU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Interpret secondary data presented in digital media and elsewhere</a:t>
            </a:r>
            <a:endParaRPr lang="en-AU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English</a:t>
            </a:r>
            <a:br>
              <a:rPr lang="en-US" dirty="0"/>
            </a:br>
            <a:r>
              <a:rPr lang="en-US" dirty="0"/>
              <a:t>Year 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363272" cy="537321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3900" dirty="0"/>
              <a:t>Identify and explain how analytical images like figures, tables, diagrams, maps and graphs contribute to our understanding of verbal information in factual and persuasive texts</a:t>
            </a:r>
            <a:endParaRPr lang="en-AU" sz="3900" dirty="0"/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sz="3900" dirty="0"/>
              <a:t>Participate in and contribute to discussions, clarifying and interrogating ideas, developing and supporting arguments, sharing and evaluating information, experiences and opinions</a:t>
            </a:r>
            <a:endParaRPr lang="en-AU" sz="3900" dirty="0"/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900" dirty="0"/>
              <a:t>Plan, rehearse and deliver presentations, selecting and sequencing appropriate content and multimodal elements for defined audiences and purposes, making appropriate choices for modality and emphasis</a:t>
            </a:r>
            <a:endParaRPr lang="en-AU" sz="3900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378</Words>
  <Application>Microsoft Office PowerPoint</Application>
  <PresentationFormat>On-screen Show (4:3)</PresentationFormat>
  <Paragraphs>29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Links with other learning areas in Years 5–6</vt:lpstr>
      <vt:lpstr>What are the links between geography and other learning areas in Years 5–6?   What things can a primary teacher introduce to students?</vt:lpstr>
      <vt:lpstr>Science Year 5</vt:lpstr>
      <vt:lpstr>Mathematics Year 5</vt:lpstr>
      <vt:lpstr>History Year 5</vt:lpstr>
      <vt:lpstr>English Year 5</vt:lpstr>
      <vt:lpstr>Science Year 6</vt:lpstr>
      <vt:lpstr>Mathematics Year 6</vt:lpstr>
      <vt:lpstr>English Year 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John Butler</dc:creator>
  <cp:lastModifiedBy> </cp:lastModifiedBy>
  <cp:revision>13</cp:revision>
  <cp:lastPrinted>2013-02-07T01:01:22Z</cp:lastPrinted>
  <dcterms:created xsi:type="dcterms:W3CDTF">2012-07-27T00:57:56Z</dcterms:created>
  <dcterms:modified xsi:type="dcterms:W3CDTF">2019-08-13T10:12:45Z</dcterms:modified>
</cp:coreProperties>
</file>