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7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 snapToObjects="1">
      <p:cViewPr varScale="1">
        <p:scale>
          <a:sx n="99" d="100"/>
          <a:sy n="99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F49D6-CB8F-CF45-B710-2AD4FE7EC38D}" type="datetimeFigureOut">
              <a:rPr lang="en-US" smtClean="0"/>
              <a:pPr/>
              <a:t>4/18/2013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0D7FA-6270-054C-BAFF-F9B3C8D725F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F49D6-CB8F-CF45-B710-2AD4FE7EC38D}" type="datetimeFigureOut">
              <a:rPr lang="en-US" smtClean="0"/>
              <a:pPr/>
              <a:t>4/18/2013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0D7FA-6270-054C-BAFF-F9B3C8D725F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F49D6-CB8F-CF45-B710-2AD4FE7EC38D}" type="datetimeFigureOut">
              <a:rPr lang="en-US" smtClean="0"/>
              <a:pPr/>
              <a:t>4/18/2013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0D7FA-6270-054C-BAFF-F9B3C8D725F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F49D6-CB8F-CF45-B710-2AD4FE7EC38D}" type="datetimeFigureOut">
              <a:rPr lang="en-US" smtClean="0"/>
              <a:pPr/>
              <a:t>4/18/2013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0D7FA-6270-054C-BAFF-F9B3C8D725F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F49D6-CB8F-CF45-B710-2AD4FE7EC38D}" type="datetimeFigureOut">
              <a:rPr lang="en-US" smtClean="0"/>
              <a:pPr/>
              <a:t>4/18/2013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0D7FA-6270-054C-BAFF-F9B3C8D725F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F49D6-CB8F-CF45-B710-2AD4FE7EC38D}" type="datetimeFigureOut">
              <a:rPr lang="en-US" smtClean="0"/>
              <a:pPr/>
              <a:t>4/18/2013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0D7FA-6270-054C-BAFF-F9B3C8D725F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F49D6-CB8F-CF45-B710-2AD4FE7EC38D}" type="datetimeFigureOut">
              <a:rPr lang="en-US" smtClean="0"/>
              <a:pPr/>
              <a:t>4/18/2013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0D7FA-6270-054C-BAFF-F9B3C8D725F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F49D6-CB8F-CF45-B710-2AD4FE7EC38D}" type="datetimeFigureOut">
              <a:rPr lang="en-US" smtClean="0"/>
              <a:pPr/>
              <a:t>4/18/2013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0D7FA-6270-054C-BAFF-F9B3C8D725F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F49D6-CB8F-CF45-B710-2AD4FE7EC38D}" type="datetimeFigureOut">
              <a:rPr lang="en-US" smtClean="0"/>
              <a:pPr/>
              <a:t>4/18/2013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0D7FA-6270-054C-BAFF-F9B3C8D725F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F49D6-CB8F-CF45-B710-2AD4FE7EC38D}" type="datetimeFigureOut">
              <a:rPr lang="en-US" smtClean="0"/>
              <a:pPr/>
              <a:t>4/18/2013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0D7FA-6270-054C-BAFF-F9B3C8D725F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F49D6-CB8F-CF45-B710-2AD4FE7EC38D}" type="datetimeFigureOut">
              <a:rPr lang="en-US" smtClean="0"/>
              <a:pPr/>
              <a:t>4/18/2013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0D7FA-6270-054C-BAFF-F9B3C8D725F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DF49D6-CB8F-CF45-B710-2AD4FE7EC38D}" type="datetimeFigureOut">
              <a:rPr lang="en-US" smtClean="0"/>
              <a:pPr/>
              <a:t>4/18/2013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F0D7FA-6270-054C-BAFF-F9B3C8D725F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9592" y="2130425"/>
            <a:ext cx="7272808" cy="1470025"/>
          </a:xfrm>
        </p:spPr>
        <p:txBody>
          <a:bodyPr/>
          <a:lstStyle/>
          <a:p>
            <a:r>
              <a:rPr lang="en-AU" cap="small" dirty="0"/>
              <a:t>Aims in teaching primary school geography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7544" y="5733256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en-AU" sz="900" b="1" dirty="0">
                <a:latin typeface="Arial"/>
                <a:ea typeface="Cambria"/>
                <a:cs typeface="Times New Roman"/>
              </a:rPr>
              <a:t>Core units: Key </a:t>
            </a:r>
            <a:r>
              <a:rPr lang="en-AU" sz="900" b="1" dirty="0" smtClean="0">
                <a:latin typeface="Arial"/>
                <a:ea typeface="Cambria"/>
                <a:cs typeface="Times New Roman"/>
              </a:rPr>
              <a:t>understandings Years F</a:t>
            </a:r>
            <a:r>
              <a:rPr lang="en-AU" sz="900" dirty="0">
                <a:latin typeface="Arial"/>
                <a:ea typeface="Times New Roman"/>
                <a:cs typeface="Times New Roman"/>
              </a:rPr>
              <a:t>–</a:t>
            </a:r>
            <a:r>
              <a:rPr lang="en-AU" sz="900" b="1" dirty="0" smtClean="0">
                <a:latin typeface="Arial"/>
                <a:ea typeface="Cambria"/>
                <a:cs typeface="Times New Roman"/>
              </a:rPr>
              <a:t>4</a:t>
            </a:r>
            <a:endParaRPr lang="en-AU" sz="900" dirty="0">
              <a:latin typeface="Arial"/>
              <a:ea typeface="Cambria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AU" sz="900" b="1" dirty="0">
                <a:latin typeface="Arial"/>
                <a:ea typeface="Cambria"/>
                <a:cs typeface="Times New Roman"/>
              </a:rPr>
              <a:t>Illustration </a:t>
            </a:r>
            <a:r>
              <a:rPr lang="en-AU" sz="900" b="1" dirty="0" smtClean="0">
                <a:latin typeface="Arial"/>
                <a:ea typeface="Cambria"/>
                <a:cs typeface="Times New Roman"/>
              </a:rPr>
              <a:t>1: </a:t>
            </a:r>
            <a:r>
              <a:rPr lang="en-AU" sz="900" b="1" dirty="0">
                <a:latin typeface="Arial"/>
                <a:ea typeface="Cambria"/>
                <a:cs typeface="Times New Roman"/>
              </a:rPr>
              <a:t>Pointers to understanding</a:t>
            </a:r>
            <a:endParaRPr lang="en-AU" sz="900" dirty="0">
              <a:effectLst/>
              <a:latin typeface="Arial"/>
              <a:ea typeface="Cambria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065375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How do we know when we achieve Aim</a:t>
            </a:r>
            <a:r>
              <a:rPr lang="en-US" sz="3600" dirty="0" smtClean="0"/>
              <a:t> 4?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772816"/>
            <a:ext cx="7931224" cy="4353347"/>
          </a:xfrm>
        </p:spPr>
        <p:txBody>
          <a:bodyPr/>
          <a:lstStyle/>
          <a:p>
            <a:pPr marL="0" indent="0">
              <a:buSzPct val="80000"/>
              <a:buNone/>
            </a:pPr>
            <a:r>
              <a:rPr lang="en-US" dirty="0" smtClean="0"/>
              <a:t>Students:</a:t>
            </a:r>
          </a:p>
          <a:p>
            <a:pPr>
              <a:buSzPct val="80000"/>
            </a:pPr>
            <a:r>
              <a:rPr lang="en-US" dirty="0" smtClean="0"/>
              <a:t>show critical-thinking skills</a:t>
            </a:r>
          </a:p>
          <a:p>
            <a:pPr>
              <a:buSzPct val="80000"/>
            </a:pPr>
            <a:r>
              <a:rPr lang="en-US" dirty="0" smtClean="0"/>
              <a:t>demonstrate self-directed inquiry</a:t>
            </a:r>
          </a:p>
          <a:p>
            <a:pPr>
              <a:buSzPct val="80000"/>
            </a:pPr>
            <a:r>
              <a:rPr lang="en-US" dirty="0" smtClean="0"/>
              <a:t>work well with others in gathering and processing information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small" dirty="0" smtClean="0"/>
              <a:t>Aim 5</a:t>
            </a:r>
            <a:endParaRPr lang="en-US" cap="smal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600200"/>
            <a:ext cx="72008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Students </a:t>
            </a:r>
            <a:r>
              <a:rPr lang="en-AU" dirty="0" smtClean="0"/>
              <a:t>develop </a:t>
            </a:r>
            <a:r>
              <a:rPr lang="en-AU" dirty="0"/>
              <a:t>as informed, responsible and active citizens who can contribute to the development of an environmentally and economically sustainable,  and socially just world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How do we know when we achieve Aim</a:t>
            </a:r>
            <a:r>
              <a:rPr lang="en-US" sz="3600" dirty="0" smtClean="0"/>
              <a:t> 5?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600200"/>
            <a:ext cx="7848872" cy="4781128"/>
          </a:xfrm>
        </p:spPr>
        <p:txBody>
          <a:bodyPr>
            <a:normAutofit lnSpcReduction="10000"/>
          </a:bodyPr>
          <a:lstStyle/>
          <a:p>
            <a:pPr marL="0" indent="0">
              <a:buSzPct val="80000"/>
              <a:buNone/>
            </a:pPr>
            <a:r>
              <a:rPr lang="en-US" dirty="0" smtClean="0"/>
              <a:t>Students:</a:t>
            </a:r>
          </a:p>
          <a:p>
            <a:pPr>
              <a:buSzPct val="80000"/>
            </a:pPr>
            <a:r>
              <a:rPr lang="en-US" dirty="0" smtClean="0"/>
              <a:t>link their information and knowledge to imagining future scenarios</a:t>
            </a:r>
          </a:p>
          <a:p>
            <a:pPr>
              <a:buSzPct val="80000"/>
            </a:pPr>
            <a:r>
              <a:rPr lang="en-US" dirty="0" smtClean="0"/>
              <a:t>initiate and participate in individual and group actions</a:t>
            </a:r>
          </a:p>
          <a:p>
            <a:pPr>
              <a:buSzPct val="80000"/>
            </a:pPr>
            <a:r>
              <a:rPr lang="en-US" dirty="0" smtClean="0"/>
              <a:t>articulate their opinions and beliefs related to their environment and society</a:t>
            </a:r>
          </a:p>
          <a:p>
            <a:pPr>
              <a:buSzPct val="80000"/>
            </a:pPr>
            <a:r>
              <a:rPr lang="en-US" dirty="0" smtClean="0"/>
              <a:t>take on individual responsibilities to help their environment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899592" y="908720"/>
            <a:ext cx="7200800" cy="5112567"/>
          </a:xfrm>
        </p:spPr>
        <p:txBody>
          <a:bodyPr>
            <a:normAutofit/>
          </a:bodyPr>
          <a:lstStyle/>
          <a:p>
            <a:pPr>
              <a:spcBef>
                <a:spcPts val="1800"/>
              </a:spcBef>
            </a:pPr>
            <a:r>
              <a:rPr lang="en-AU" sz="4200" dirty="0"/>
              <a:t>What are we aiming at in teaching primary school geography</a:t>
            </a:r>
            <a:r>
              <a:rPr lang="en-AU" sz="4200" dirty="0" smtClean="0"/>
              <a:t>?</a:t>
            </a:r>
            <a:br>
              <a:rPr lang="en-AU" sz="4200" dirty="0" smtClean="0"/>
            </a:br>
            <a:r>
              <a:rPr lang="en-AU" sz="4200" dirty="0" smtClean="0"/>
              <a:t> </a:t>
            </a:r>
            <a:br>
              <a:rPr lang="en-AU" sz="4200" dirty="0" smtClean="0"/>
            </a:br>
            <a:r>
              <a:rPr lang="en-AU" sz="4200" dirty="0" smtClean="0"/>
              <a:t>How </a:t>
            </a:r>
            <a:r>
              <a:rPr lang="en-AU" sz="4200" dirty="0"/>
              <a:t>do we know when we achieve it? </a:t>
            </a:r>
            <a:endParaRPr lang="en-AU" sz="4200" cap="small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143000"/>
          </a:xfrm>
        </p:spPr>
        <p:txBody>
          <a:bodyPr>
            <a:normAutofit/>
          </a:bodyPr>
          <a:lstStyle/>
          <a:p>
            <a:r>
              <a:rPr lang="en-US" sz="4200" cap="small" dirty="0" smtClean="0"/>
              <a:t>Aim 1</a:t>
            </a:r>
            <a:endParaRPr lang="en-US" sz="4200" cap="smal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5616" y="1988840"/>
            <a:ext cx="7056784" cy="4137323"/>
          </a:xfrm>
        </p:spPr>
        <p:txBody>
          <a:bodyPr/>
          <a:lstStyle/>
          <a:p>
            <a:pPr marL="0" indent="0">
              <a:buNone/>
            </a:pPr>
            <a:r>
              <a:rPr lang="en-AU" dirty="0" smtClean="0"/>
              <a:t>Students develop </a:t>
            </a:r>
            <a:r>
              <a:rPr lang="en-AU" dirty="0"/>
              <a:t>a sense of wonder, curiosity and respect about places, people, cultures and environments throughout the world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435280" cy="1143000"/>
          </a:xfrm>
        </p:spPr>
        <p:txBody>
          <a:bodyPr>
            <a:noAutofit/>
          </a:bodyPr>
          <a:lstStyle/>
          <a:p>
            <a:r>
              <a:rPr lang="en-US" sz="3600" dirty="0" smtClean="0">
                <a:latin typeface="+mn-lt"/>
                <a:ea typeface="+mn-ea"/>
                <a:cs typeface="+mn-cs"/>
              </a:rPr>
              <a:t>How do we know when we achieve Aim 1?</a:t>
            </a:r>
            <a:endParaRPr lang="en-US" sz="3600" dirty="0">
              <a:latin typeface="+mn-lt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772816"/>
            <a:ext cx="7776864" cy="4209331"/>
          </a:xfrm>
        </p:spPr>
        <p:txBody>
          <a:bodyPr/>
          <a:lstStyle/>
          <a:p>
            <a:pPr marL="0" indent="0">
              <a:buSzPct val="80000"/>
              <a:buNone/>
            </a:pPr>
            <a:r>
              <a:rPr lang="en-US" dirty="0" smtClean="0"/>
              <a:t>Students:</a:t>
            </a:r>
          </a:p>
          <a:p>
            <a:pPr>
              <a:buSzPct val="80000"/>
            </a:pPr>
            <a:r>
              <a:rPr lang="en-US" dirty="0" smtClean="0"/>
              <a:t>find out information and want to share it</a:t>
            </a:r>
          </a:p>
          <a:p>
            <a:pPr>
              <a:buSzPct val="80000"/>
            </a:pPr>
            <a:r>
              <a:rPr lang="en-US" dirty="0" smtClean="0"/>
              <a:t>are fascinated by particular places in the world</a:t>
            </a:r>
          </a:p>
          <a:p>
            <a:pPr>
              <a:buSzPct val="80000"/>
            </a:pPr>
            <a:r>
              <a:rPr lang="en-US" dirty="0" smtClean="0"/>
              <a:t>respond to our enthusiasms, and develop their own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143000"/>
          </a:xfrm>
        </p:spPr>
        <p:txBody>
          <a:bodyPr>
            <a:normAutofit/>
          </a:bodyPr>
          <a:lstStyle/>
          <a:p>
            <a:r>
              <a:rPr lang="en-US" sz="4200" cap="small" dirty="0" smtClean="0"/>
              <a:t>Aim 2</a:t>
            </a:r>
            <a:endParaRPr lang="en-US" sz="4200" cap="smal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5616" y="1988840"/>
            <a:ext cx="7056784" cy="4137323"/>
          </a:xfrm>
        </p:spPr>
        <p:txBody>
          <a:bodyPr/>
          <a:lstStyle/>
          <a:p>
            <a:pPr marL="0" indent="0">
              <a:buNone/>
            </a:pPr>
            <a:r>
              <a:rPr lang="en-AU" dirty="0"/>
              <a:t>S</a:t>
            </a:r>
            <a:r>
              <a:rPr lang="en-AU" dirty="0" smtClean="0"/>
              <a:t>tudents develop a </a:t>
            </a:r>
            <a:r>
              <a:rPr lang="en-AU" dirty="0"/>
              <a:t>deep geographical knowledge of their own locality, Australia, the Asia-Pacific region and the world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How do we know when we achieve Aim</a:t>
            </a:r>
            <a:r>
              <a:rPr lang="en-US" sz="3600" dirty="0" smtClean="0"/>
              <a:t> 2?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340768"/>
            <a:ext cx="7776864" cy="5184576"/>
          </a:xfrm>
        </p:spPr>
        <p:txBody>
          <a:bodyPr>
            <a:normAutofit/>
          </a:bodyPr>
          <a:lstStyle/>
          <a:p>
            <a:pPr marL="0" indent="0">
              <a:buSzPct val="80000"/>
              <a:buNone/>
            </a:pPr>
            <a:r>
              <a:rPr lang="en-US" dirty="0" smtClean="0"/>
              <a:t>Students:</a:t>
            </a:r>
          </a:p>
          <a:p>
            <a:pPr>
              <a:buSzPct val="80000"/>
            </a:pPr>
            <a:r>
              <a:rPr lang="en-US" dirty="0" smtClean="0"/>
              <a:t>want to know more about their place, their country and their planet</a:t>
            </a:r>
          </a:p>
          <a:p>
            <a:pPr>
              <a:buSzPct val="80000"/>
            </a:pPr>
            <a:r>
              <a:rPr lang="en-US" dirty="0" smtClean="0"/>
              <a:t>show understanding of the relative scale of places</a:t>
            </a:r>
          </a:p>
          <a:p>
            <a:pPr>
              <a:buSzPct val="80000"/>
            </a:pPr>
            <a:r>
              <a:rPr lang="en-US" dirty="0" smtClean="0"/>
              <a:t>exhibit understanding of relationships between their place and other places</a:t>
            </a:r>
          </a:p>
          <a:p>
            <a:pPr>
              <a:buSzPct val="80000"/>
            </a:pPr>
            <a:r>
              <a:rPr lang="en-US" dirty="0" smtClean="0"/>
              <a:t>show understanding and appreciation of regional geographical diversity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>
            <a:normAutofit/>
          </a:bodyPr>
          <a:lstStyle/>
          <a:p>
            <a:r>
              <a:rPr lang="en-US" sz="4200" cap="small" dirty="0" smtClean="0"/>
              <a:t>Aim 3</a:t>
            </a:r>
            <a:endParaRPr lang="en-US" sz="4200" cap="smal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618735"/>
            <a:ext cx="7344816" cy="485313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AU" sz="3600" dirty="0" smtClean="0"/>
              <a:t>Students develop </a:t>
            </a:r>
            <a:r>
              <a:rPr lang="en-AU" sz="3600" dirty="0"/>
              <a:t>the ability to think geographically, using geographical concepts</a:t>
            </a:r>
            <a:r>
              <a:rPr lang="en-US" sz="3500" dirty="0" smtClean="0"/>
              <a:t>:</a:t>
            </a:r>
          </a:p>
          <a:p>
            <a:pPr lvl="1">
              <a:buSzPct val="80000"/>
              <a:buFont typeface="Arial" pitchFamily="34" charset="0"/>
              <a:buChar char="•"/>
            </a:pPr>
            <a:r>
              <a:rPr lang="en-US" sz="3500" dirty="0" smtClean="0"/>
              <a:t>place</a:t>
            </a:r>
          </a:p>
          <a:p>
            <a:pPr lvl="1">
              <a:buSzPct val="80000"/>
              <a:buFont typeface="Arial" pitchFamily="34" charset="0"/>
              <a:buChar char="•"/>
            </a:pPr>
            <a:r>
              <a:rPr lang="en-US" sz="3500" dirty="0" smtClean="0"/>
              <a:t>space</a:t>
            </a:r>
          </a:p>
          <a:p>
            <a:pPr lvl="1">
              <a:buSzPct val="80000"/>
              <a:buFont typeface="Arial" pitchFamily="34" charset="0"/>
              <a:buChar char="•"/>
            </a:pPr>
            <a:r>
              <a:rPr lang="en-US" sz="3500" dirty="0" smtClean="0"/>
              <a:t>environment</a:t>
            </a:r>
          </a:p>
          <a:p>
            <a:pPr lvl="1">
              <a:buSzPct val="80000"/>
              <a:buFont typeface="Arial" pitchFamily="34" charset="0"/>
              <a:buChar char="•"/>
            </a:pPr>
            <a:r>
              <a:rPr lang="en-US" sz="3500" dirty="0" smtClean="0"/>
              <a:t>interconnection</a:t>
            </a:r>
          </a:p>
          <a:p>
            <a:pPr lvl="1">
              <a:buSzPct val="80000"/>
              <a:buFont typeface="Arial" pitchFamily="34" charset="0"/>
              <a:buChar char="•"/>
            </a:pPr>
            <a:r>
              <a:rPr lang="en-US" sz="3500" dirty="0" smtClean="0"/>
              <a:t>sustainability</a:t>
            </a:r>
          </a:p>
          <a:p>
            <a:pPr lvl="1">
              <a:buSzPct val="80000"/>
              <a:buFont typeface="Arial" pitchFamily="34" charset="0"/>
              <a:buChar char="•"/>
            </a:pPr>
            <a:r>
              <a:rPr lang="en-US" sz="3500" dirty="0" smtClean="0"/>
              <a:t>scale</a:t>
            </a:r>
          </a:p>
          <a:p>
            <a:pPr lvl="1">
              <a:buSzPct val="80000"/>
              <a:buFont typeface="Arial" pitchFamily="34" charset="0"/>
              <a:buChar char="•"/>
            </a:pPr>
            <a:r>
              <a:rPr lang="en-US" sz="3500" dirty="0" smtClean="0"/>
              <a:t>change 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How do we know when we achieve Aim</a:t>
            </a:r>
            <a:r>
              <a:rPr lang="en-US" sz="3600" dirty="0" smtClean="0"/>
              <a:t> 3?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556791"/>
            <a:ext cx="7992888" cy="4608513"/>
          </a:xfrm>
        </p:spPr>
        <p:txBody>
          <a:bodyPr/>
          <a:lstStyle/>
          <a:p>
            <a:pPr marL="0" indent="0">
              <a:buSzPct val="80000"/>
              <a:buNone/>
            </a:pPr>
            <a:r>
              <a:rPr lang="en-US" dirty="0" smtClean="0"/>
              <a:t>Students:</a:t>
            </a:r>
          </a:p>
          <a:p>
            <a:pPr>
              <a:buSzPct val="80000"/>
            </a:pPr>
            <a:r>
              <a:rPr lang="en-US" dirty="0" smtClean="0"/>
              <a:t>demonstrate thinking about the reasons for patterns and features on the earth’s surface</a:t>
            </a:r>
          </a:p>
          <a:p>
            <a:pPr>
              <a:buSzPct val="80000"/>
            </a:pPr>
            <a:r>
              <a:rPr lang="en-US" dirty="0" smtClean="0"/>
              <a:t>demonstrate thinking about the ways that humans and the physical environment are interconnected</a:t>
            </a:r>
          </a:p>
          <a:p>
            <a:pPr>
              <a:buSzPct val="80000"/>
            </a:pPr>
            <a:r>
              <a:rPr lang="en-US" dirty="0" smtClean="0"/>
              <a:t>show feeling for other peoples and for sustaining the environment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200" cap="small" dirty="0" smtClean="0"/>
              <a:t>Aim 4</a:t>
            </a:r>
            <a:endParaRPr lang="en-US" sz="4200" cap="smal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5616" y="1600200"/>
            <a:ext cx="7344816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Students </a:t>
            </a:r>
            <a:r>
              <a:rPr lang="en-AU" dirty="0" smtClean="0"/>
              <a:t>develop the </a:t>
            </a:r>
            <a:r>
              <a:rPr lang="en-AU" dirty="0"/>
              <a:t>capacity to be competent, critical and creative users of geographical inquiry methods and skills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354</Words>
  <Application>Microsoft Office PowerPoint</Application>
  <PresentationFormat>On-screen Show (4:3)</PresentationFormat>
  <Paragraphs>48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Aims in teaching primary school geography</vt:lpstr>
      <vt:lpstr>What are we aiming at in teaching primary school geography?   How do we know when we achieve it? </vt:lpstr>
      <vt:lpstr>Aim 1</vt:lpstr>
      <vt:lpstr>How do we know when we achieve Aim 1?</vt:lpstr>
      <vt:lpstr>Aim 2</vt:lpstr>
      <vt:lpstr>How do we know when we achieve Aim 2?</vt:lpstr>
      <vt:lpstr>Aim 3</vt:lpstr>
      <vt:lpstr>How do we know when we achieve Aim 3?</vt:lpstr>
      <vt:lpstr>Aim 4</vt:lpstr>
      <vt:lpstr>How do we know when we achieve Aim 4?</vt:lpstr>
      <vt:lpstr>Aim 5</vt:lpstr>
      <vt:lpstr>How do we know when we achieve Aim 5?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are we aiming at in teaching Primary School Geography?</dc:title>
  <dc:creator>John Butler</dc:creator>
  <cp:lastModifiedBy>Rob Berry</cp:lastModifiedBy>
  <cp:revision>27</cp:revision>
  <dcterms:created xsi:type="dcterms:W3CDTF">2012-09-13T07:48:32Z</dcterms:created>
  <dcterms:modified xsi:type="dcterms:W3CDTF">2013-04-18T03:02:26Z</dcterms:modified>
</cp:coreProperties>
</file>