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2" r:id="rId2"/>
    <p:sldId id="281" r:id="rId3"/>
    <p:sldId id="314" r:id="rId4"/>
    <p:sldId id="293" r:id="rId5"/>
    <p:sldId id="264" r:id="rId6"/>
    <p:sldId id="286" r:id="rId7"/>
    <p:sldId id="276" r:id="rId8"/>
    <p:sldId id="277" r:id="rId9"/>
    <p:sldId id="278" r:id="rId10"/>
    <p:sldId id="279" r:id="rId11"/>
    <p:sldId id="280" r:id="rId12"/>
    <p:sldId id="287" r:id="rId13"/>
    <p:sldId id="288" r:id="rId14"/>
    <p:sldId id="292" r:id="rId15"/>
    <p:sldId id="291" r:id="rId16"/>
    <p:sldId id="289" r:id="rId17"/>
    <p:sldId id="283" r:id="rId18"/>
    <p:sldId id="261" r:id="rId19"/>
    <p:sldId id="275" r:id="rId20"/>
    <p:sldId id="284" r:id="rId21"/>
    <p:sldId id="285" r:id="rId22"/>
    <p:sldId id="297" r:id="rId23"/>
    <p:sldId id="295" r:id="rId24"/>
    <p:sldId id="298" r:id="rId25"/>
    <p:sldId id="290" r:id="rId26"/>
    <p:sldId id="259" r:id="rId27"/>
    <p:sldId id="258" r:id="rId28"/>
    <p:sldId id="300" r:id="rId29"/>
    <p:sldId id="299" r:id="rId30"/>
    <p:sldId id="301" r:id="rId31"/>
    <p:sldId id="256" r:id="rId32"/>
    <p:sldId id="266" r:id="rId33"/>
    <p:sldId id="302" r:id="rId34"/>
    <p:sldId id="303" r:id="rId35"/>
    <p:sldId id="304" r:id="rId36"/>
    <p:sldId id="305" r:id="rId37"/>
    <p:sldId id="306" r:id="rId38"/>
    <p:sldId id="307" r:id="rId39"/>
    <p:sldId id="308" r:id="rId40"/>
    <p:sldId id="309" r:id="rId41"/>
    <p:sldId id="267" r:id="rId42"/>
    <p:sldId id="270" r:id="rId43"/>
    <p:sldId id="269" r:id="rId44"/>
    <p:sldId id="315" r:id="rId45"/>
    <p:sldId id="313" r:id="rId46"/>
    <p:sldId id="310" r:id="rId47"/>
    <p:sldId id="311" r:id="rId48"/>
    <p:sldId id="312" r:id="rId49"/>
  </p:sldIdLst>
  <p:sldSz cx="9144000" cy="6858000" type="screen4x3"/>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71" autoAdjust="0"/>
  </p:normalViewPr>
  <p:slideViewPr>
    <p:cSldViewPr>
      <p:cViewPr>
        <p:scale>
          <a:sx n="64" d="100"/>
          <a:sy n="64" d="100"/>
        </p:scale>
        <p:origin x="-954" y="-6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GeogSpace\Tam%20Boyer%20-%20Illustrations\Year%2010%20Environment\Completed%20Resources\Lake%20Monger%20Virtual%20Fieldtrip\Climate%20Graph%20-%20Per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a:t>Climate Graph - Perth</a:t>
            </a:r>
          </a:p>
        </c:rich>
      </c:tx>
      <c:layout/>
      <c:overlay val="0"/>
    </c:title>
    <c:autoTitleDeleted val="0"/>
    <c:plotArea>
      <c:layout/>
      <c:barChart>
        <c:barDir val="col"/>
        <c:grouping val="clustered"/>
        <c:varyColors val="0"/>
        <c:ser>
          <c:idx val="0"/>
          <c:order val="0"/>
          <c:tx>
            <c:strRef>
              <c:f>Graph2!$A$3</c:f>
              <c:strCache>
                <c:ptCount val="1"/>
                <c:pt idx="0">
                  <c:v>Average Rainfall</c:v>
                </c:pt>
              </c:strCache>
            </c:strRef>
          </c:tx>
          <c:invertIfNegative val="0"/>
          <c:cat>
            <c:strRef>
              <c:f>Graph2!$B$2:$M$2</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Graph2!$B$3:$M$3</c:f>
              <c:numCache>
                <c:formatCode>General</c:formatCode>
                <c:ptCount val="12"/>
                <c:pt idx="0">
                  <c:v>16.5</c:v>
                </c:pt>
                <c:pt idx="1">
                  <c:v>8.9</c:v>
                </c:pt>
                <c:pt idx="2">
                  <c:v>18.899999999999999</c:v>
                </c:pt>
                <c:pt idx="3">
                  <c:v>37</c:v>
                </c:pt>
                <c:pt idx="4">
                  <c:v>85</c:v>
                </c:pt>
                <c:pt idx="5">
                  <c:v>133.80000000000001</c:v>
                </c:pt>
                <c:pt idx="6">
                  <c:v>146.80000000000001</c:v>
                </c:pt>
                <c:pt idx="7">
                  <c:v>121.4</c:v>
                </c:pt>
                <c:pt idx="8">
                  <c:v>87.5</c:v>
                </c:pt>
                <c:pt idx="9">
                  <c:v>41</c:v>
                </c:pt>
                <c:pt idx="10">
                  <c:v>22.7</c:v>
                </c:pt>
                <c:pt idx="11">
                  <c:v>10.3</c:v>
                </c:pt>
              </c:numCache>
            </c:numRef>
          </c:val>
        </c:ser>
        <c:dLbls>
          <c:showLegendKey val="0"/>
          <c:showVal val="0"/>
          <c:showCatName val="0"/>
          <c:showSerName val="0"/>
          <c:showPercent val="0"/>
          <c:showBubbleSize val="0"/>
        </c:dLbls>
        <c:gapWidth val="150"/>
        <c:axId val="68646784"/>
        <c:axId val="68653056"/>
      </c:barChart>
      <c:lineChart>
        <c:grouping val="standard"/>
        <c:varyColors val="0"/>
        <c:ser>
          <c:idx val="1"/>
          <c:order val="1"/>
          <c:tx>
            <c:strRef>
              <c:f>Graph2!$A$4</c:f>
              <c:strCache>
                <c:ptCount val="1"/>
                <c:pt idx="0">
                  <c:v>Average Max Temperature</c:v>
                </c:pt>
              </c:strCache>
            </c:strRef>
          </c:tx>
          <c:marker>
            <c:symbol val="none"/>
          </c:marker>
          <c:cat>
            <c:strRef>
              <c:f>Graph2!$B$2:$M$2</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Graph2!$B$4:$M$4</c:f>
              <c:numCache>
                <c:formatCode>General</c:formatCode>
                <c:ptCount val="12"/>
                <c:pt idx="0">
                  <c:v>31</c:v>
                </c:pt>
                <c:pt idx="1">
                  <c:v>31.5</c:v>
                </c:pt>
                <c:pt idx="2">
                  <c:v>29.7</c:v>
                </c:pt>
                <c:pt idx="3">
                  <c:v>25.8</c:v>
                </c:pt>
                <c:pt idx="4">
                  <c:v>22.5</c:v>
                </c:pt>
                <c:pt idx="5">
                  <c:v>19.3</c:v>
                </c:pt>
                <c:pt idx="6">
                  <c:v>18.399999999999999</c:v>
                </c:pt>
                <c:pt idx="7">
                  <c:v>18.899999999999999</c:v>
                </c:pt>
                <c:pt idx="8">
                  <c:v>20.100000000000001</c:v>
                </c:pt>
                <c:pt idx="9">
                  <c:v>23.1</c:v>
                </c:pt>
                <c:pt idx="10">
                  <c:v>26.4</c:v>
                </c:pt>
                <c:pt idx="11">
                  <c:v>28.9</c:v>
                </c:pt>
              </c:numCache>
            </c:numRef>
          </c:val>
          <c:smooth val="0"/>
        </c:ser>
        <c:dLbls>
          <c:showLegendKey val="0"/>
          <c:showVal val="0"/>
          <c:showCatName val="0"/>
          <c:showSerName val="0"/>
          <c:showPercent val="0"/>
          <c:showBubbleSize val="0"/>
        </c:dLbls>
        <c:marker val="1"/>
        <c:smooth val="0"/>
        <c:axId val="68665344"/>
        <c:axId val="68654976"/>
      </c:lineChart>
      <c:catAx>
        <c:axId val="68646784"/>
        <c:scaling>
          <c:orientation val="minMax"/>
        </c:scaling>
        <c:delete val="0"/>
        <c:axPos val="b"/>
        <c:title>
          <c:tx>
            <c:rich>
              <a:bodyPr/>
              <a:lstStyle/>
              <a:p>
                <a:pPr>
                  <a:defRPr/>
                </a:pPr>
                <a:r>
                  <a:rPr lang="en-AU"/>
                  <a:t>Months</a:t>
                </a:r>
              </a:p>
            </c:rich>
          </c:tx>
          <c:layout/>
          <c:overlay val="0"/>
        </c:title>
        <c:majorTickMark val="out"/>
        <c:minorTickMark val="none"/>
        <c:tickLblPos val="nextTo"/>
        <c:crossAx val="68653056"/>
        <c:crosses val="autoZero"/>
        <c:auto val="1"/>
        <c:lblAlgn val="ctr"/>
        <c:lblOffset val="100"/>
        <c:noMultiLvlLbl val="0"/>
      </c:catAx>
      <c:valAx>
        <c:axId val="68653056"/>
        <c:scaling>
          <c:orientation val="minMax"/>
          <c:max val="350"/>
          <c:min val="0"/>
        </c:scaling>
        <c:delete val="0"/>
        <c:axPos val="l"/>
        <c:majorGridlines/>
        <c:title>
          <c:tx>
            <c:rich>
              <a:bodyPr rot="-5400000" vert="horz"/>
              <a:lstStyle/>
              <a:p>
                <a:pPr>
                  <a:defRPr/>
                </a:pPr>
                <a:r>
                  <a:rPr lang="en-US"/>
                  <a:t>Rainfall</a:t>
                </a:r>
              </a:p>
            </c:rich>
          </c:tx>
          <c:layout/>
          <c:overlay val="0"/>
        </c:title>
        <c:numFmt formatCode="General" sourceLinked="1"/>
        <c:majorTickMark val="out"/>
        <c:minorTickMark val="none"/>
        <c:tickLblPos val="nextTo"/>
        <c:crossAx val="68646784"/>
        <c:crosses val="autoZero"/>
        <c:crossBetween val="between"/>
      </c:valAx>
      <c:valAx>
        <c:axId val="68654976"/>
        <c:scaling>
          <c:orientation val="minMax"/>
          <c:max val="40"/>
        </c:scaling>
        <c:delete val="0"/>
        <c:axPos val="r"/>
        <c:title>
          <c:tx>
            <c:rich>
              <a:bodyPr rot="-5400000" vert="horz"/>
              <a:lstStyle/>
              <a:p>
                <a:pPr>
                  <a:defRPr/>
                </a:pPr>
                <a:r>
                  <a:rPr lang="en-AU"/>
                  <a:t>Temperature</a:t>
                </a:r>
              </a:p>
            </c:rich>
          </c:tx>
          <c:layout/>
          <c:overlay val="0"/>
        </c:title>
        <c:numFmt formatCode="General" sourceLinked="1"/>
        <c:majorTickMark val="out"/>
        <c:minorTickMark val="none"/>
        <c:tickLblPos val="nextTo"/>
        <c:crossAx val="68665344"/>
        <c:crosses val="max"/>
        <c:crossBetween val="between"/>
      </c:valAx>
      <c:catAx>
        <c:axId val="68665344"/>
        <c:scaling>
          <c:orientation val="minMax"/>
        </c:scaling>
        <c:delete val="1"/>
        <c:axPos val="b"/>
        <c:majorTickMark val="out"/>
        <c:minorTickMark val="none"/>
        <c:tickLblPos val="none"/>
        <c:crossAx val="68654976"/>
        <c:crosses val="autoZero"/>
        <c:auto val="1"/>
        <c:lblAlgn val="ctr"/>
        <c:lblOffset val="100"/>
        <c:noMultiLvlLbl val="0"/>
      </c:catAx>
    </c:plotArea>
    <c:legend>
      <c:legendPos val="r"/>
      <c:layout/>
      <c:overlay val="0"/>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93713"/>
          </a:xfrm>
          <a:prstGeom prst="rect">
            <a:avLst/>
          </a:prstGeom>
        </p:spPr>
        <p:txBody>
          <a:bodyPr vert="horz" lIns="91440" tIns="45720" rIns="91440" bIns="45720" rtlCol="0"/>
          <a:lstStyle>
            <a:lvl1pPr algn="r">
              <a:defRPr sz="1200"/>
            </a:lvl1pPr>
          </a:lstStyle>
          <a:p>
            <a:fld id="{95941820-854E-468E-822A-E7D07FC44E41}" type="datetimeFigureOut">
              <a:rPr lang="en-AU" smtClean="0"/>
              <a:t>23/05/2013</a:t>
            </a:fld>
            <a:endParaRPr lang="en-AU"/>
          </a:p>
        </p:txBody>
      </p:sp>
      <p:sp>
        <p:nvSpPr>
          <p:cNvPr id="4" name="Footer Placeholder 3"/>
          <p:cNvSpPr>
            <a:spLocks noGrp="1"/>
          </p:cNvSpPr>
          <p:nvPr>
            <p:ph type="ftr" sz="quarter" idx="2"/>
          </p:nvPr>
        </p:nvSpPr>
        <p:spPr>
          <a:xfrm>
            <a:off x="0" y="9377363"/>
            <a:ext cx="2971800" cy="49371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377363"/>
            <a:ext cx="2971800" cy="493712"/>
          </a:xfrm>
          <a:prstGeom prst="rect">
            <a:avLst/>
          </a:prstGeom>
        </p:spPr>
        <p:txBody>
          <a:bodyPr vert="horz" lIns="91440" tIns="45720" rIns="91440" bIns="45720" rtlCol="0" anchor="b"/>
          <a:lstStyle>
            <a:lvl1pPr algn="r">
              <a:defRPr sz="1200"/>
            </a:lvl1pPr>
          </a:lstStyle>
          <a:p>
            <a:fld id="{251DA60C-D637-4854-8F1B-51AA52AA5D56}" type="slidenum">
              <a:rPr lang="en-AU" smtClean="0"/>
              <a:t>‹#›</a:t>
            </a:fld>
            <a:endParaRPr lang="en-AU"/>
          </a:p>
        </p:txBody>
      </p:sp>
    </p:spTree>
    <p:extLst>
      <p:ext uri="{BB962C8B-B14F-4D97-AF65-F5344CB8AC3E}">
        <p14:creationId xmlns:p14="http://schemas.microsoft.com/office/powerpoint/2010/main" val="1804353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3633"/>
          </a:xfrm>
          <a:prstGeom prst="rect">
            <a:avLst/>
          </a:prstGeom>
        </p:spPr>
        <p:txBody>
          <a:bodyPr vert="horz" lIns="91440" tIns="45720" rIns="91440" bIns="45720" rtlCol="0"/>
          <a:lstStyle>
            <a:lvl1pPr algn="r">
              <a:defRPr sz="1200"/>
            </a:lvl1pPr>
          </a:lstStyle>
          <a:p>
            <a:fld id="{EDE899BF-23E6-4266-B3CB-6FEEDCF9FB29}" type="datetimeFigureOut">
              <a:rPr lang="en-US" smtClean="0"/>
              <a:pPr/>
              <a:t>5/23/2013</a:t>
            </a:fld>
            <a:endParaRPr lang="en-AU"/>
          </a:p>
        </p:txBody>
      </p:sp>
      <p:sp>
        <p:nvSpPr>
          <p:cNvPr id="4" name="Slide Image Placeholder 3"/>
          <p:cNvSpPr>
            <a:spLocks noGrp="1" noRot="1" noChangeAspect="1"/>
          </p:cNvSpPr>
          <p:nvPr>
            <p:ph type="sldImg" idx="2"/>
          </p:nvPr>
        </p:nvSpPr>
        <p:spPr>
          <a:xfrm>
            <a:off x="960438" y="739775"/>
            <a:ext cx="4937125" cy="37036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689515"/>
            <a:ext cx="5486400" cy="44426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377316"/>
            <a:ext cx="2971800" cy="49363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377316"/>
            <a:ext cx="2971800" cy="493633"/>
          </a:xfrm>
          <a:prstGeom prst="rect">
            <a:avLst/>
          </a:prstGeom>
        </p:spPr>
        <p:txBody>
          <a:bodyPr vert="horz" lIns="91440" tIns="45720" rIns="91440" bIns="45720" rtlCol="0" anchor="b"/>
          <a:lstStyle>
            <a:lvl1pPr algn="r">
              <a:defRPr sz="1200"/>
            </a:lvl1pPr>
          </a:lstStyle>
          <a:p>
            <a:fld id="{F5B8911F-28FC-4FDA-962B-F25CA82380D2}" type="slidenum">
              <a:rPr lang="en-AU" smtClean="0"/>
              <a:pPr/>
              <a:t>‹#›</a:t>
            </a:fld>
            <a:endParaRPr lang="en-AU"/>
          </a:p>
        </p:txBody>
      </p:sp>
    </p:spTree>
    <p:extLst>
      <p:ext uri="{BB962C8B-B14F-4D97-AF65-F5344CB8AC3E}">
        <p14:creationId xmlns:p14="http://schemas.microsoft.com/office/powerpoint/2010/main" val="427657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33</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34</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35</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36</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41</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42</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43</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Do</a:t>
            </a:r>
            <a:r>
              <a:rPr lang="en-AU" baseline="0" dirty="0" smtClean="0"/>
              <a:t> the scoops with the students. They need to identify the count of invertebrates that are pollution sensitive and pollution resistant. The guide for this should be in the fieldwork booklet which students have. Try and scoop away from the drains and as far away from the shoreline as </a:t>
            </a:r>
            <a:r>
              <a:rPr lang="en-AU" baseline="0" smtClean="0"/>
              <a:t>possible.</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47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Do</a:t>
            </a:r>
            <a:r>
              <a:rPr lang="en-AU" baseline="0" dirty="0" smtClean="0"/>
              <a:t> the scoops with the students. They need to identify the count of invertebrates that are pollution sensitive and pollution resistant. The guide for this should be in the fieldwork booklet which students have. Try and scoop away from the drains and as far away from the shoreline as </a:t>
            </a:r>
            <a:r>
              <a:rPr lang="en-AU" baseline="0" smtClean="0"/>
              <a:t>possible.</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48</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Ask the students to comment on the state of the channel</a:t>
            </a:r>
            <a:r>
              <a:rPr lang="en-AU" baseline="0" dirty="0" smtClean="0"/>
              <a:t> water at the first drain’s point of entry (north east corner of the lake). Ask them to give it a water quality rating out of 10 where 10/10 is the best and 1/10 is the worst. Ask the students to suggest the reasons why the water quality here may be relatively poor. Some notes on the next slide may be of assistance.</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18</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Point</a:t>
            </a:r>
            <a:r>
              <a:rPr lang="en-AU" baseline="0" dirty="0" smtClean="0"/>
              <a:t> out the reshaping of the lake’s shoreline to create a stripping channel.</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26</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27</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28</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29</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Get the students to continue</a:t>
            </a:r>
            <a:r>
              <a:rPr lang="en-AU" baseline="0" dirty="0" smtClean="0"/>
              <a:t> to give ratings of the water quality as you walk along the lake. Pick three points to use. Generally speaking the students should see an improvement in the water quality as they move south along the lake so their ratings out of  10 should increase. This will help them to evaluate the effectiveness of the management strategies being used. </a:t>
            </a:r>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30</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latin typeface="+mn-lt"/>
                <a:ea typeface="+mn-ea"/>
                <a:cs typeface="+mn-cs"/>
              </a:rPr>
              <a:t>Planting of native species, including</a:t>
            </a:r>
            <a:r>
              <a:rPr lang="en-AU" sz="1200" kern="1200" baseline="0" dirty="0" smtClean="0">
                <a:solidFill>
                  <a:schemeClr val="tx1"/>
                </a:solidFill>
                <a:latin typeface="+mn-lt"/>
                <a:ea typeface="+mn-ea"/>
                <a:cs typeface="+mn-cs"/>
              </a:rPr>
              <a:t> </a:t>
            </a:r>
            <a:r>
              <a:rPr lang="en-AU" sz="1200" i="1" u="none" kern="1200" baseline="0" dirty="0" smtClean="0">
                <a:solidFill>
                  <a:schemeClr val="tx1"/>
                </a:solidFill>
                <a:latin typeface="+mn-lt"/>
                <a:ea typeface="+mn-ea"/>
                <a:cs typeface="+mn-cs"/>
              </a:rPr>
              <a:t>E</a:t>
            </a:r>
            <a:r>
              <a:rPr lang="en-AU" sz="1200" i="1" u="none" kern="1200" dirty="0" smtClean="0">
                <a:solidFill>
                  <a:schemeClr val="tx1"/>
                </a:solidFill>
                <a:latin typeface="+mn-lt"/>
                <a:ea typeface="+mn-ea"/>
                <a:cs typeface="+mn-cs"/>
              </a:rPr>
              <a:t>ucalyptus </a:t>
            </a:r>
            <a:r>
              <a:rPr lang="en-AU" sz="1200" i="1" u="none" kern="1200" dirty="0" err="1" smtClean="0">
                <a:solidFill>
                  <a:schemeClr val="tx1"/>
                </a:solidFill>
                <a:latin typeface="+mn-lt"/>
                <a:ea typeface="+mn-ea"/>
                <a:cs typeface="+mn-cs"/>
              </a:rPr>
              <a:t>rudis</a:t>
            </a:r>
            <a:r>
              <a:rPr lang="en-AU" sz="1200" kern="1200" dirty="0" smtClean="0">
                <a:solidFill>
                  <a:schemeClr val="tx1"/>
                </a:solidFill>
                <a:latin typeface="+mn-lt"/>
                <a:ea typeface="+mn-ea"/>
                <a:cs typeface="+mn-cs"/>
              </a:rPr>
              <a:t> and </a:t>
            </a:r>
            <a:r>
              <a:rPr lang="en-AU" sz="1200" i="1" u="none" kern="1200" dirty="0" smtClean="0">
                <a:solidFill>
                  <a:schemeClr val="tx1"/>
                </a:solidFill>
                <a:latin typeface="+mn-lt"/>
                <a:ea typeface="+mn-ea"/>
                <a:cs typeface="+mn-cs"/>
              </a:rPr>
              <a:t>Melaleuca </a:t>
            </a:r>
            <a:r>
              <a:rPr lang="en-AU" sz="1200" i="1" u="none" kern="1200" dirty="0" err="1" smtClean="0">
                <a:solidFill>
                  <a:schemeClr val="tx1"/>
                </a:solidFill>
                <a:latin typeface="+mn-lt"/>
                <a:ea typeface="+mn-ea"/>
                <a:cs typeface="+mn-cs"/>
              </a:rPr>
              <a:t>preisiana</a:t>
            </a:r>
            <a:r>
              <a:rPr lang="en-AU" sz="1200" kern="1200" dirty="0" smtClean="0">
                <a:solidFill>
                  <a:schemeClr val="tx1"/>
                </a:solidFill>
                <a:latin typeface="+mn-lt"/>
                <a:ea typeface="+mn-ea"/>
                <a:cs typeface="+mn-cs"/>
              </a:rPr>
              <a:t>, absorb</a:t>
            </a:r>
            <a:r>
              <a:rPr lang="en-AU" sz="1200" kern="1200" baseline="0" dirty="0" smtClean="0">
                <a:solidFill>
                  <a:schemeClr val="tx1"/>
                </a:solidFill>
                <a:latin typeface="+mn-lt"/>
                <a:ea typeface="+mn-ea"/>
                <a:cs typeface="+mn-cs"/>
              </a:rPr>
              <a:t> many of the nutrients before they reach the lake. This </a:t>
            </a:r>
            <a:r>
              <a:rPr lang="en-AU" sz="1200" kern="1200" dirty="0" smtClean="0">
                <a:solidFill>
                  <a:schemeClr val="tx1"/>
                </a:solidFill>
                <a:latin typeface="+mn-lt"/>
                <a:ea typeface="+mn-ea"/>
                <a:cs typeface="+mn-cs"/>
              </a:rPr>
              <a:t>assists in reducing the levels of nitrogen and phosphorus in the water, thereby depriving algae of these source of nutrients for growth. Note the purpose of the grid over this photo was so</a:t>
            </a:r>
            <a:r>
              <a:rPr lang="en-AU" sz="1200" kern="1200" baseline="0" dirty="0" smtClean="0">
                <a:solidFill>
                  <a:schemeClr val="tx1"/>
                </a:solidFill>
                <a:latin typeface="+mn-lt"/>
                <a:ea typeface="+mn-ea"/>
                <a:cs typeface="+mn-cs"/>
              </a:rPr>
              <a:t> that the students could draw a photo sketch and annotate our points of discussion. Worthwhile doing in class with the students when you return. It will mean you get better quality written answers.</a:t>
            </a:r>
            <a:endParaRPr lang="en-AU" sz="1200" kern="120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31</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5B8911F-28FC-4FDA-962B-F25CA82380D2}" type="slidenum">
              <a:rPr lang="en-AU" smtClean="0"/>
              <a:pPr/>
              <a:t>32</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AU" sz="3600" cap="small" dirty="0" smtClean="0"/>
              <a:t>Virtual Fieldtrip to Lake Monger, </a:t>
            </a:r>
            <a:br>
              <a:rPr lang="en-AU" sz="3600" cap="small" dirty="0" smtClean="0"/>
            </a:br>
            <a:r>
              <a:rPr lang="en-AU" sz="3600" cap="small" dirty="0" smtClean="0"/>
              <a:t>Western Australia</a:t>
            </a:r>
            <a:endParaRPr lang="en-AU" sz="3600" cap="small" dirty="0"/>
          </a:p>
        </p:txBody>
      </p:sp>
      <p:pic>
        <p:nvPicPr>
          <p:cNvPr id="2" name="Picture 2" descr="Students sitting on the bank of the lake with city in the background"/>
          <p:cNvPicPr>
            <a:picLocks noChangeAspect="1" noChangeArrowheads="1"/>
          </p:cNvPicPr>
          <p:nvPr/>
        </p:nvPicPr>
        <p:blipFill>
          <a:blip r:embed="rId3" cstate="print"/>
          <a:srcRect/>
          <a:stretch>
            <a:fillRect/>
          </a:stretch>
        </p:blipFill>
        <p:spPr bwMode="auto">
          <a:xfrm>
            <a:off x="1600200" y="1600200"/>
            <a:ext cx="5715000" cy="4286250"/>
          </a:xfrm>
          <a:prstGeom prst="rect">
            <a:avLst/>
          </a:prstGeom>
          <a:noFill/>
        </p:spPr>
      </p:pic>
      <p:sp>
        <p:nvSpPr>
          <p:cNvPr id="3" name="TextBox 2"/>
          <p:cNvSpPr txBox="1"/>
          <p:nvPr/>
        </p:nvSpPr>
        <p:spPr>
          <a:xfrm>
            <a:off x="457200" y="6172200"/>
            <a:ext cx="2971800" cy="400110"/>
          </a:xfrm>
          <a:prstGeom prst="rect">
            <a:avLst/>
          </a:prstGeom>
          <a:noFill/>
        </p:spPr>
        <p:txBody>
          <a:bodyPr wrap="square" rtlCol="0">
            <a:spAutoFit/>
          </a:bodyPr>
          <a:lstStyle/>
          <a:p>
            <a:r>
              <a:rPr lang="en-US" sz="1000" dirty="0" smtClean="0"/>
              <a:t>Core units</a:t>
            </a:r>
            <a:r>
              <a:rPr lang="en-US" sz="1000" smtClean="0"/>
              <a:t>: Exemplar </a:t>
            </a:r>
            <a:r>
              <a:rPr lang="en-US" sz="1000" dirty="0" smtClean="0"/>
              <a:t>– Year 10</a:t>
            </a:r>
          </a:p>
          <a:p>
            <a:r>
              <a:rPr lang="en-US" sz="1000" dirty="0" smtClean="0"/>
              <a:t>Illustration 2: Environmental change</a:t>
            </a:r>
            <a:endParaRPr lang="en-AU"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685800"/>
            <a:ext cx="8229600" cy="5791200"/>
          </a:xfrm>
        </p:spPr>
        <p:txBody>
          <a:bodyPr vert="horz">
            <a:normAutofit fontScale="85000" lnSpcReduction="10000"/>
          </a:bodyPr>
          <a:lstStyle/>
          <a:p>
            <a:pPr algn="ctr">
              <a:buNone/>
            </a:pPr>
            <a:r>
              <a:rPr lang="en-AU" sz="3500" b="1" dirty="0" smtClean="0"/>
              <a:t>Biosphere (fauna)</a:t>
            </a:r>
          </a:p>
          <a:p>
            <a:pPr algn="ctr">
              <a:buNone/>
            </a:pPr>
            <a:endParaRPr lang="en-AU" sz="1400" b="1" dirty="0" smtClean="0"/>
          </a:p>
          <a:p>
            <a:r>
              <a:rPr lang="en-AU" sz="3100" dirty="0" smtClean="0"/>
              <a:t>The lake also supports the long-neck tortoise, large skink, two species of frogs and a small variety of </a:t>
            </a:r>
            <a:r>
              <a:rPr lang="en-AU" sz="3100" dirty="0" err="1" smtClean="0"/>
              <a:t>macroinvertebrates</a:t>
            </a:r>
            <a:r>
              <a:rPr lang="en-AU" sz="3100" dirty="0" smtClean="0"/>
              <a:t>, which are an essential component of the food webs of the Swan Coastal Plain</a:t>
            </a:r>
            <a:r>
              <a:rPr lang="en-AU" dirty="0" smtClean="0"/>
              <a:t/>
            </a:r>
            <a:br>
              <a:rPr lang="en-AU" dirty="0" smtClean="0"/>
            </a:br>
            <a:endParaRPr lang="en-AU" sz="1900" dirty="0" smtClean="0"/>
          </a:p>
          <a:p>
            <a:r>
              <a:rPr lang="en-AU" sz="3100" dirty="0" smtClean="0"/>
              <a:t>Only some species of annelids and molluscs have been found in the top layer sediment of the lake because sensitive species have declined as a result of poor water quality. Larva midges still survive there because they can tolerate low oxygen conditions</a:t>
            </a:r>
            <a:r>
              <a:rPr lang="en-AU" dirty="0" smtClean="0"/>
              <a:t/>
            </a:r>
            <a:br>
              <a:rPr lang="en-AU" dirty="0" smtClean="0"/>
            </a:br>
            <a:endParaRPr lang="en-AU" sz="1900" dirty="0" smtClean="0"/>
          </a:p>
          <a:p>
            <a:r>
              <a:rPr lang="en-AU" sz="3100" dirty="0" smtClean="0"/>
              <a:t>Fish common to the lake are mostly ‘introduced’, and include the goldfish, carp, mosquito fish and the English perch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28600" y="457200"/>
            <a:ext cx="8686800" cy="914400"/>
          </a:xfrm>
        </p:spPr>
        <p:txBody>
          <a:bodyPr vert="horz">
            <a:noAutofit/>
          </a:bodyPr>
          <a:lstStyle/>
          <a:p>
            <a:pPr algn="ctr">
              <a:buNone/>
            </a:pPr>
            <a:r>
              <a:rPr lang="en-AU" sz="3600" b="1" cap="small" dirty="0" smtClean="0"/>
              <a:t>Human Actions and Inputs</a:t>
            </a:r>
          </a:p>
        </p:txBody>
      </p:sp>
      <p:pic>
        <p:nvPicPr>
          <p:cNvPr id="6" name="Picture 5" descr="The simplified human-environment system model with the human actions and inputs section highligh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72" y="1386839"/>
            <a:ext cx="7599528" cy="49433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23900" y="1600200"/>
            <a:ext cx="7772400" cy="4648200"/>
          </a:xfrm>
        </p:spPr>
        <p:txBody>
          <a:bodyPr vert="horz">
            <a:normAutofit/>
          </a:bodyPr>
          <a:lstStyle/>
          <a:p>
            <a:pPr algn="ctr">
              <a:buNone/>
            </a:pPr>
            <a:endParaRPr lang="en-AU" sz="1600" dirty="0" smtClean="0"/>
          </a:p>
          <a:p>
            <a:r>
              <a:rPr lang="en-AU" sz="2600" dirty="0" smtClean="0"/>
              <a:t>Rapid urbanisation is the main cause of environmental change at Lake Monger</a:t>
            </a:r>
            <a:r>
              <a:rPr lang="en-AU" dirty="0" smtClean="0"/>
              <a:t/>
            </a:r>
            <a:br>
              <a:rPr lang="en-AU" dirty="0" smtClean="0"/>
            </a:br>
            <a:endParaRPr lang="en-AU" dirty="0" smtClean="0"/>
          </a:p>
          <a:p>
            <a:r>
              <a:rPr lang="en-AU" sz="2600" dirty="0" smtClean="0"/>
              <a:t>Most of the natural wetland vegetation was removed prior to the 1930s to create open waters and parkland for recreation. Exotic tree species replaced natives</a:t>
            </a:r>
          </a:p>
        </p:txBody>
      </p:sp>
      <p:sp>
        <p:nvSpPr>
          <p:cNvPr id="4" name="Vertical Text Placeholder 2"/>
          <p:cNvSpPr txBox="1">
            <a:spLocks/>
          </p:cNvSpPr>
          <p:nvPr/>
        </p:nvSpPr>
        <p:spPr>
          <a:xfrm>
            <a:off x="76200" y="533400"/>
            <a:ext cx="9067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buFont typeface="Arial" pitchFamily="34" charset="0"/>
              <a:buNone/>
            </a:pPr>
            <a:r>
              <a:rPr lang="en-AU" sz="3000" b="1" dirty="0" smtClean="0"/>
              <a:t>Human actions that produce environmental change</a:t>
            </a:r>
            <a:r>
              <a:rPr lang="en-AU" dirty="0" smtClean="0"/>
              <a:t/>
            </a:r>
            <a:br>
              <a:rPr lang="en-AU" dirty="0" smtClean="0"/>
            </a:br>
            <a:endParaRPr lang="en-AU" sz="1200" dirty="0" smtClean="0"/>
          </a:p>
        </p:txBody>
      </p:sp>
    </p:spTree>
    <p:extLst>
      <p:ext uri="{BB962C8B-B14F-4D97-AF65-F5344CB8AC3E}">
        <p14:creationId xmlns:p14="http://schemas.microsoft.com/office/powerpoint/2010/main" val="1342687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76400"/>
            <a:ext cx="7924800" cy="5029200"/>
          </a:xfrm>
        </p:spPr>
        <p:txBody>
          <a:bodyPr vert="horz">
            <a:normAutofit lnSpcReduction="10000"/>
          </a:bodyPr>
          <a:lstStyle/>
          <a:p>
            <a:r>
              <a:rPr lang="en-AU" sz="2600" dirty="0" smtClean="0"/>
              <a:t>Between 1905 and 1963 the lake was also used for the </a:t>
            </a:r>
            <a:r>
              <a:rPr lang="en-AU" sz="2600" dirty="0"/>
              <a:t>dumping of domestic as well as industrial rubbish and </a:t>
            </a:r>
            <a:r>
              <a:rPr lang="en-AU" sz="2600" dirty="0" smtClean="0"/>
              <a:t>wastes</a:t>
            </a:r>
          </a:p>
          <a:p>
            <a:endParaRPr lang="en-AU" sz="1200" dirty="0" smtClean="0"/>
          </a:p>
          <a:p>
            <a:r>
              <a:rPr lang="en-AU" sz="2600" dirty="0" smtClean="0"/>
              <a:t>An Act was passed in parliament to make it law that the </a:t>
            </a:r>
            <a:r>
              <a:rPr lang="en-AU" sz="2600" dirty="0"/>
              <a:t>rubbish </a:t>
            </a:r>
            <a:r>
              <a:rPr lang="en-AU" sz="2600" dirty="0" smtClean="0"/>
              <a:t>was </a:t>
            </a:r>
            <a:r>
              <a:rPr lang="en-AU" sz="2600" dirty="0"/>
              <a:t>stored within the shallow </a:t>
            </a:r>
            <a:r>
              <a:rPr lang="en-AU" sz="2600" dirty="0" smtClean="0"/>
              <a:t>waters </a:t>
            </a:r>
            <a:r>
              <a:rPr lang="en-AU" sz="2600" dirty="0"/>
              <a:t>and sealed with soil within 24 hours. </a:t>
            </a:r>
            <a:r>
              <a:rPr lang="en-AU" sz="2600" dirty="0" smtClean="0"/>
              <a:t>A rubbish- </a:t>
            </a:r>
            <a:r>
              <a:rPr lang="en-AU" sz="2600" dirty="0"/>
              <a:t>retaining wall was </a:t>
            </a:r>
            <a:r>
              <a:rPr lang="en-AU" sz="2600" dirty="0" smtClean="0"/>
              <a:t>built for this purpose </a:t>
            </a:r>
            <a:r>
              <a:rPr lang="en-AU" sz="2600" dirty="0"/>
              <a:t>in </a:t>
            </a:r>
            <a:r>
              <a:rPr lang="en-AU" sz="2600" dirty="0" smtClean="0"/>
              <a:t>1932</a:t>
            </a:r>
          </a:p>
          <a:p>
            <a:endParaRPr lang="en-AU" sz="1200" dirty="0" smtClean="0"/>
          </a:p>
          <a:p>
            <a:r>
              <a:rPr lang="en-AU" sz="2600" dirty="0" smtClean="0"/>
              <a:t>This </a:t>
            </a:r>
            <a:r>
              <a:rPr lang="en-AU" sz="2600" dirty="0"/>
              <a:t>practice lasted </a:t>
            </a:r>
            <a:r>
              <a:rPr lang="en-AU" sz="2600" dirty="0" smtClean="0"/>
              <a:t>until </a:t>
            </a:r>
            <a:r>
              <a:rPr lang="en-AU" sz="2600" dirty="0"/>
              <a:t>bad </a:t>
            </a:r>
            <a:r>
              <a:rPr lang="en-AU" sz="2600" dirty="0" smtClean="0"/>
              <a:t>odours, excess </a:t>
            </a:r>
            <a:r>
              <a:rPr lang="en-AU" sz="2600" dirty="0"/>
              <a:t>of flies and </a:t>
            </a:r>
            <a:r>
              <a:rPr lang="en-AU" sz="2600" dirty="0" smtClean="0"/>
              <a:t>mosquitoes, and fear </a:t>
            </a:r>
            <a:r>
              <a:rPr lang="en-AU" sz="2600" dirty="0"/>
              <a:t>of diseases caused residents to file a complaint against the </a:t>
            </a:r>
            <a:r>
              <a:rPr lang="en-AU" sz="2600" dirty="0" smtClean="0"/>
              <a:t>Act</a:t>
            </a:r>
            <a:r>
              <a:rPr lang="en-AU" dirty="0" smtClean="0"/>
              <a:t/>
            </a:r>
            <a:br>
              <a:rPr lang="en-AU" dirty="0" smtClean="0"/>
            </a:br>
            <a:endParaRPr lang="en-AU" dirty="0" smtClean="0"/>
          </a:p>
        </p:txBody>
      </p:sp>
      <p:sp>
        <p:nvSpPr>
          <p:cNvPr id="4" name="Vertical Text Placeholder 2"/>
          <p:cNvSpPr txBox="1">
            <a:spLocks/>
          </p:cNvSpPr>
          <p:nvPr/>
        </p:nvSpPr>
        <p:spPr>
          <a:xfrm>
            <a:off x="0" y="533400"/>
            <a:ext cx="9067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buFont typeface="Arial" pitchFamily="34" charset="0"/>
              <a:buNone/>
            </a:pPr>
            <a:r>
              <a:rPr lang="en-AU" sz="3000" b="1" dirty="0" smtClean="0"/>
              <a:t>Human actions that produce </a:t>
            </a:r>
            <a:r>
              <a:rPr lang="en-AU" sz="3000" b="1" dirty="0"/>
              <a:t>e</a:t>
            </a:r>
            <a:r>
              <a:rPr lang="en-AU" sz="3000" b="1" dirty="0" smtClean="0"/>
              <a:t>nvironmental </a:t>
            </a:r>
            <a:r>
              <a:rPr lang="en-AU" sz="3000" b="1" dirty="0"/>
              <a:t>c</a:t>
            </a:r>
            <a:r>
              <a:rPr lang="en-AU" sz="3000" b="1" dirty="0" smtClean="0"/>
              <a:t>hange</a:t>
            </a:r>
            <a:r>
              <a:rPr lang="en-AU" dirty="0" smtClean="0"/>
              <a:t/>
            </a:r>
            <a:br>
              <a:rPr lang="en-AU" dirty="0" smtClean="0"/>
            </a:br>
            <a:endParaRPr lang="en-AU" sz="1200" dirty="0" smtClean="0"/>
          </a:p>
        </p:txBody>
      </p:sp>
    </p:spTree>
    <p:extLst>
      <p:ext uri="{BB962C8B-B14F-4D97-AF65-F5344CB8AC3E}">
        <p14:creationId xmlns:p14="http://schemas.microsoft.com/office/powerpoint/2010/main" val="2508234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990600"/>
            <a:ext cx="7924800" cy="1828800"/>
          </a:xfrm>
        </p:spPr>
        <p:txBody>
          <a:bodyPr vert="horz">
            <a:normAutofit/>
          </a:bodyPr>
          <a:lstStyle/>
          <a:p>
            <a:r>
              <a:rPr lang="en-AU" sz="2600" dirty="0" smtClean="0"/>
              <a:t>For many years Lake Monger has been used as a sink for stormwater run-off </a:t>
            </a:r>
          </a:p>
          <a:p>
            <a:r>
              <a:rPr lang="en-AU" sz="2600" dirty="0" smtClean="0"/>
              <a:t>Twenty-three stormwater drains from surrounding suburbs’ roads and the freeway empty into the lake</a:t>
            </a:r>
          </a:p>
        </p:txBody>
      </p:sp>
      <p:pic>
        <p:nvPicPr>
          <p:cNvPr id="2050" name="Picture 2" descr="Student making notes at a sormwater drain"/>
          <p:cNvPicPr>
            <a:picLocks noChangeAspect="1" noChangeArrowheads="1"/>
          </p:cNvPicPr>
          <p:nvPr/>
        </p:nvPicPr>
        <p:blipFill>
          <a:blip r:embed="rId2" cstate="print"/>
          <a:srcRect/>
          <a:stretch>
            <a:fillRect/>
          </a:stretch>
        </p:blipFill>
        <p:spPr bwMode="auto">
          <a:xfrm>
            <a:off x="2133600" y="2781300"/>
            <a:ext cx="5029200" cy="3771900"/>
          </a:xfrm>
          <a:prstGeom prst="rect">
            <a:avLst/>
          </a:prstGeom>
          <a:noFill/>
        </p:spPr>
      </p:pic>
      <p:sp>
        <p:nvSpPr>
          <p:cNvPr id="4" name="Vertical Text Placeholder 2"/>
          <p:cNvSpPr txBox="1">
            <a:spLocks/>
          </p:cNvSpPr>
          <p:nvPr/>
        </p:nvSpPr>
        <p:spPr>
          <a:xfrm>
            <a:off x="0" y="304800"/>
            <a:ext cx="9067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buFont typeface="Arial" pitchFamily="34" charset="0"/>
              <a:buNone/>
            </a:pPr>
            <a:r>
              <a:rPr lang="en-AU" sz="3000" b="1" dirty="0" smtClean="0"/>
              <a:t>Human actions that produce </a:t>
            </a:r>
            <a:r>
              <a:rPr lang="en-AU" sz="3000" b="1" dirty="0"/>
              <a:t>e</a:t>
            </a:r>
            <a:r>
              <a:rPr lang="en-AU" sz="3000" b="1" dirty="0" smtClean="0"/>
              <a:t>nvironmental </a:t>
            </a:r>
            <a:r>
              <a:rPr lang="en-AU" sz="3000" b="1" dirty="0"/>
              <a:t>c</a:t>
            </a:r>
            <a:r>
              <a:rPr lang="en-AU" sz="3000" b="1" dirty="0" smtClean="0"/>
              <a:t>hange</a:t>
            </a:r>
            <a:r>
              <a:rPr lang="en-AU" dirty="0" smtClean="0"/>
              <a:t/>
            </a:r>
            <a:br>
              <a:rPr lang="en-AU" dirty="0" smtClean="0"/>
            </a:br>
            <a:endParaRPr lang="en-AU" sz="1200" dirty="0" smtClean="0"/>
          </a:p>
        </p:txBody>
      </p:sp>
    </p:spTree>
    <p:extLst>
      <p:ext uri="{BB962C8B-B14F-4D97-AF65-F5344CB8AC3E}">
        <p14:creationId xmlns:p14="http://schemas.microsoft.com/office/powerpoint/2010/main" val="2508234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40859" y="990600"/>
            <a:ext cx="8229600" cy="2209800"/>
          </a:xfrm>
        </p:spPr>
        <p:txBody>
          <a:bodyPr vert="horz">
            <a:normAutofit/>
          </a:bodyPr>
          <a:lstStyle/>
          <a:p>
            <a:r>
              <a:rPr lang="en-AU" sz="2600" dirty="0" smtClean="0"/>
              <a:t>Visitors to the lake like to feed the waterbirds.</a:t>
            </a:r>
          </a:p>
          <a:p>
            <a:pPr>
              <a:spcBef>
                <a:spcPts val="0"/>
              </a:spcBef>
            </a:pPr>
            <a:endParaRPr lang="en-AU" sz="1000" dirty="0" smtClean="0"/>
          </a:p>
          <a:p>
            <a:r>
              <a:rPr lang="en-AU" sz="2600" dirty="0" smtClean="0"/>
              <a:t>However, many people don’t realise that this can harm their digestive systems and may also make them dependent on people rather than the environment</a:t>
            </a:r>
          </a:p>
          <a:p>
            <a:endParaRPr lang="en-AU" dirty="0" smtClean="0"/>
          </a:p>
          <a:p>
            <a:pPr>
              <a:buNone/>
            </a:pPr>
            <a:endParaRPr lang="en-AU" dirty="0" smtClean="0"/>
          </a:p>
        </p:txBody>
      </p:sp>
      <p:pic>
        <p:nvPicPr>
          <p:cNvPr id="3074" name="Picture 2" descr="Ducks at the lake's edge"/>
          <p:cNvPicPr>
            <a:picLocks noChangeAspect="1" noChangeArrowheads="1"/>
          </p:cNvPicPr>
          <p:nvPr/>
        </p:nvPicPr>
        <p:blipFill>
          <a:blip r:embed="rId2" cstate="print"/>
          <a:srcRect/>
          <a:stretch>
            <a:fillRect/>
          </a:stretch>
        </p:blipFill>
        <p:spPr bwMode="auto">
          <a:xfrm>
            <a:off x="2057400" y="2965805"/>
            <a:ext cx="4800600" cy="3587395"/>
          </a:xfrm>
          <a:prstGeom prst="rect">
            <a:avLst/>
          </a:prstGeom>
          <a:noFill/>
        </p:spPr>
      </p:pic>
      <p:sp>
        <p:nvSpPr>
          <p:cNvPr id="4" name="Vertical Text Placeholder 2"/>
          <p:cNvSpPr txBox="1">
            <a:spLocks/>
          </p:cNvSpPr>
          <p:nvPr/>
        </p:nvSpPr>
        <p:spPr>
          <a:xfrm>
            <a:off x="0" y="381000"/>
            <a:ext cx="9067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buFont typeface="Arial" pitchFamily="34" charset="0"/>
              <a:buNone/>
            </a:pPr>
            <a:r>
              <a:rPr lang="en-AU" sz="3000" b="1" dirty="0" smtClean="0"/>
              <a:t>Human actions that produce </a:t>
            </a:r>
            <a:r>
              <a:rPr lang="en-AU" sz="3000" b="1" dirty="0"/>
              <a:t>e</a:t>
            </a:r>
            <a:r>
              <a:rPr lang="en-AU" sz="3000" b="1" dirty="0" smtClean="0"/>
              <a:t>nvironmental </a:t>
            </a:r>
            <a:r>
              <a:rPr lang="en-AU" sz="3000" b="1" dirty="0"/>
              <a:t>c</a:t>
            </a:r>
            <a:r>
              <a:rPr lang="en-AU" sz="3000" b="1" dirty="0" smtClean="0"/>
              <a:t>hange</a:t>
            </a:r>
            <a:r>
              <a:rPr lang="en-AU" dirty="0" smtClean="0"/>
              <a:t/>
            </a:r>
            <a:br>
              <a:rPr lang="en-AU" dirty="0" smtClean="0"/>
            </a:br>
            <a:endParaRPr lang="en-AU" sz="1200" dirty="0" smtClean="0"/>
          </a:p>
        </p:txBody>
      </p:sp>
    </p:spTree>
    <p:extLst>
      <p:ext uri="{BB962C8B-B14F-4D97-AF65-F5344CB8AC3E}">
        <p14:creationId xmlns:p14="http://schemas.microsoft.com/office/powerpoint/2010/main" val="2508234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3400" y="381000"/>
            <a:ext cx="8229600" cy="838200"/>
          </a:xfrm>
        </p:spPr>
        <p:txBody>
          <a:bodyPr vert="horz">
            <a:noAutofit/>
          </a:bodyPr>
          <a:lstStyle/>
          <a:p>
            <a:pPr algn="ctr">
              <a:buNone/>
            </a:pPr>
            <a:r>
              <a:rPr lang="en-AU" sz="3600" b="1" cap="small" dirty="0" smtClean="0"/>
              <a:t>Impacts</a:t>
            </a:r>
          </a:p>
        </p:txBody>
      </p:sp>
      <p:pic>
        <p:nvPicPr>
          <p:cNvPr id="7" name="Picture 6" descr="The simplified human-environment system model with the impacts section highligh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411223"/>
            <a:ext cx="7554390" cy="4883795"/>
          </a:xfrm>
          <a:prstGeom prst="rect">
            <a:avLst/>
          </a:prstGeom>
        </p:spPr>
      </p:pic>
    </p:spTree>
    <p:extLst>
      <p:ext uri="{BB962C8B-B14F-4D97-AF65-F5344CB8AC3E}">
        <p14:creationId xmlns:p14="http://schemas.microsoft.com/office/powerpoint/2010/main" val="2442975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14400" y="457200"/>
            <a:ext cx="7391400" cy="6172200"/>
          </a:xfrm>
        </p:spPr>
        <p:txBody>
          <a:bodyPr vert="horz">
            <a:normAutofit/>
          </a:bodyPr>
          <a:lstStyle/>
          <a:p>
            <a:pPr algn="ctr">
              <a:buNone/>
            </a:pPr>
            <a:r>
              <a:rPr lang="en-AU" sz="3000" b="1" dirty="0" smtClean="0"/>
              <a:t>Impact 1: Eutrophication</a:t>
            </a:r>
            <a:r>
              <a:rPr lang="en-AU" dirty="0" smtClean="0"/>
              <a:t/>
            </a:r>
            <a:br>
              <a:rPr lang="en-AU" dirty="0" smtClean="0"/>
            </a:br>
            <a:endParaRPr lang="en-AU" dirty="0" smtClean="0"/>
          </a:p>
          <a:p>
            <a:r>
              <a:rPr lang="en-AU" sz="2600" dirty="0" smtClean="0"/>
              <a:t>Eutrophication is the term used to describe algal blooms which develop as a result of high levels of nutrients entering waterways </a:t>
            </a:r>
          </a:p>
          <a:p>
            <a:r>
              <a:rPr lang="en-AU" sz="2600" dirty="0" smtClean="0"/>
              <a:t>These nutrients stimulate excessive plant growth</a:t>
            </a:r>
            <a:r>
              <a:rPr lang="en-AU" sz="2600" dirty="0"/>
              <a:t> </a:t>
            </a:r>
            <a:r>
              <a:rPr lang="en-AU" sz="2600" dirty="0" smtClean="0"/>
              <a:t>(algae)</a:t>
            </a:r>
          </a:p>
          <a:p>
            <a:pPr algn="ctr">
              <a:buNone/>
            </a:pPr>
            <a:endParaRPr lang="en-US" sz="2600" dirty="0" smtClean="0"/>
          </a:p>
          <a:p>
            <a:pPr>
              <a:buNone/>
            </a:pPr>
            <a:r>
              <a:rPr lang="en-US" sz="2600" b="1" dirty="0" smtClean="0"/>
              <a:t>Activity</a:t>
            </a:r>
            <a:endParaRPr lang="en-AU" sz="2600" b="1" dirty="0"/>
          </a:p>
          <a:p>
            <a:r>
              <a:rPr lang="en-AU" sz="2600" dirty="0" smtClean="0"/>
              <a:t>Study the photograph on the following slide</a:t>
            </a:r>
            <a:r>
              <a:rPr lang="en-AU" sz="2600" dirty="0"/>
              <a:t> </a:t>
            </a:r>
            <a:r>
              <a:rPr lang="en-AU" sz="2600" dirty="0" smtClean="0"/>
              <a:t>which shows the </a:t>
            </a:r>
            <a:r>
              <a:rPr lang="en-AU" sz="2600" dirty="0"/>
              <a:t>point of entry of the first drain located in the north-eastern corner of the </a:t>
            </a:r>
            <a:r>
              <a:rPr lang="en-AU" sz="2600" dirty="0" smtClean="0"/>
              <a:t>lake</a:t>
            </a:r>
          </a:p>
          <a:p>
            <a:pPr>
              <a:buNone/>
            </a:pPr>
            <a:endParaRPr lang="en-AU"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water channel on the north east corner of the lake with poor quality water"/>
          <p:cNvPicPr>
            <a:picLocks noChangeAspect="1" noChangeArrowheads="1"/>
          </p:cNvPicPr>
          <p:nvPr/>
        </p:nvPicPr>
        <p:blipFill>
          <a:blip r:embed="rId3" cstate="print"/>
          <a:srcRect/>
          <a:stretch>
            <a:fillRect/>
          </a:stretch>
        </p:blipFill>
        <p:spPr bwMode="auto">
          <a:xfrm>
            <a:off x="0" y="0"/>
            <a:ext cx="9144000" cy="7010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62000" y="914400"/>
            <a:ext cx="7772400" cy="2062480"/>
          </a:xfrm>
        </p:spPr>
        <p:txBody>
          <a:bodyPr vert="horz">
            <a:normAutofit/>
          </a:bodyPr>
          <a:lstStyle/>
          <a:p>
            <a:pPr>
              <a:spcBef>
                <a:spcPts val="1800"/>
              </a:spcBef>
            </a:pPr>
            <a:r>
              <a:rPr lang="en-AU" sz="2600" dirty="0" smtClean="0"/>
              <a:t>Comment on the state of the channel water </a:t>
            </a:r>
          </a:p>
          <a:p>
            <a:pPr>
              <a:spcBef>
                <a:spcPts val="1800"/>
              </a:spcBef>
            </a:pPr>
            <a:r>
              <a:rPr lang="en-AU" sz="2600" dirty="0" smtClean="0"/>
              <a:t>Based on your observations, give it a water quality rating out of 10 where 10/10 is excellent and 1/10 is poor </a:t>
            </a:r>
          </a:p>
        </p:txBody>
      </p:sp>
      <p:pic>
        <p:nvPicPr>
          <p:cNvPr id="5" name="Picture 2" descr="The water channel  on the north east corner of the lake with poor quality water"/>
          <p:cNvPicPr>
            <a:picLocks noChangeAspect="1" noChangeArrowheads="1"/>
          </p:cNvPicPr>
          <p:nvPr/>
        </p:nvPicPr>
        <p:blipFill>
          <a:blip r:embed="rId2" cstate="print"/>
          <a:srcRect/>
          <a:stretch>
            <a:fillRect/>
          </a:stretch>
        </p:blipFill>
        <p:spPr bwMode="auto">
          <a:xfrm>
            <a:off x="3985592" y="2976880"/>
            <a:ext cx="4777408" cy="3662679"/>
          </a:xfrm>
          <a:prstGeom prst="rect">
            <a:avLst/>
          </a:prstGeom>
          <a:noFill/>
        </p:spPr>
      </p:pic>
      <p:sp>
        <p:nvSpPr>
          <p:cNvPr id="2" name="TextBox 1"/>
          <p:cNvSpPr txBox="1"/>
          <p:nvPr/>
        </p:nvSpPr>
        <p:spPr>
          <a:xfrm>
            <a:off x="762000" y="2976880"/>
            <a:ext cx="2819400" cy="3847207"/>
          </a:xfrm>
          <a:prstGeom prst="rect">
            <a:avLst/>
          </a:prstGeom>
          <a:noFill/>
        </p:spPr>
        <p:txBody>
          <a:bodyPr wrap="square" rtlCol="0">
            <a:spAutoFit/>
          </a:bodyPr>
          <a:lstStyle/>
          <a:p>
            <a:pPr marL="342900" lvl="0" indent="-342900">
              <a:spcBef>
                <a:spcPts val="1800"/>
              </a:spcBef>
              <a:buFont typeface="Arial" pitchFamily="34" charset="0"/>
              <a:buChar char="•"/>
            </a:pPr>
            <a:r>
              <a:rPr lang="en-AU" sz="2600" dirty="0">
                <a:solidFill>
                  <a:prstClr val="black"/>
                </a:solidFill>
              </a:rPr>
              <a:t>Suggest the possible sources of nutrients entering the </a:t>
            </a:r>
            <a:r>
              <a:rPr lang="en-AU" sz="2600" dirty="0" smtClean="0">
                <a:solidFill>
                  <a:prstClr val="black"/>
                </a:solidFill>
              </a:rPr>
              <a:t>channel</a:t>
            </a:r>
            <a:endParaRPr lang="en-AU" sz="2600" dirty="0">
              <a:solidFill>
                <a:prstClr val="black"/>
              </a:solidFill>
            </a:endParaRPr>
          </a:p>
          <a:p>
            <a:pPr marL="342900" lvl="0" indent="-342900">
              <a:spcBef>
                <a:spcPts val="1800"/>
              </a:spcBef>
              <a:buFont typeface="Arial" pitchFamily="34" charset="0"/>
              <a:buChar char="•"/>
            </a:pPr>
            <a:endParaRPr lang="en-US" sz="2600" dirty="0">
              <a:solidFill>
                <a:prstClr val="black"/>
              </a:solidFill>
            </a:endParaRPr>
          </a:p>
          <a:p>
            <a:pPr marL="342900" lvl="0" indent="-342900">
              <a:spcBef>
                <a:spcPts val="1800"/>
              </a:spcBef>
              <a:buFont typeface="Arial" pitchFamily="34" charset="0"/>
              <a:buChar char="•"/>
            </a:pPr>
            <a:endParaRPr lang="en-US" sz="2600" dirty="0">
              <a:solidFill>
                <a:prstClr val="black"/>
              </a:solidFill>
            </a:endParaRPr>
          </a:p>
          <a:p>
            <a:pPr lvl="0"/>
            <a:r>
              <a:rPr lang="en-AU" sz="1600" dirty="0">
                <a:solidFill>
                  <a:prstClr val="black"/>
                </a:solidFill>
              </a:rPr>
              <a:t>Impact </a:t>
            </a:r>
            <a:r>
              <a:rPr lang="en-AU" sz="1600" dirty="0" smtClean="0">
                <a:solidFill>
                  <a:prstClr val="black"/>
                </a:solidFill>
              </a:rPr>
              <a:t>1: Eutrophication</a:t>
            </a:r>
            <a:endParaRPr lang="en-AU" sz="1600" dirty="0">
              <a:solidFill>
                <a:prstClr val="black"/>
              </a:solidFill>
            </a:endParaRPr>
          </a:p>
          <a:p>
            <a:pPr lvl="0"/>
            <a:r>
              <a:rPr lang="en-US" sz="1600" dirty="0">
                <a:solidFill>
                  <a:prstClr val="black"/>
                </a:solidFill>
              </a:rPr>
              <a:t>Activity</a:t>
            </a:r>
            <a:endParaRPr lang="en-AU" sz="1600"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04800"/>
            <a:ext cx="8229600" cy="6324600"/>
          </a:xfrm>
        </p:spPr>
        <p:txBody>
          <a:bodyPr vert="horz">
            <a:normAutofit fontScale="70000" lnSpcReduction="20000"/>
          </a:bodyPr>
          <a:lstStyle/>
          <a:p>
            <a:pPr algn="ctr">
              <a:buNone/>
            </a:pPr>
            <a:r>
              <a:rPr lang="en-AU" sz="4300" b="1" cap="small" dirty="0" smtClean="0"/>
              <a:t>Aboriginal History</a:t>
            </a:r>
          </a:p>
          <a:p>
            <a:pPr algn="ctr">
              <a:buNone/>
            </a:pPr>
            <a:endParaRPr lang="en-AU" sz="1500" b="1" dirty="0" smtClean="0"/>
          </a:p>
          <a:p>
            <a:pPr>
              <a:lnSpc>
                <a:spcPct val="110000"/>
              </a:lnSpc>
              <a:spcBef>
                <a:spcPts val="0"/>
              </a:spcBef>
            </a:pPr>
            <a:r>
              <a:rPr lang="en-AU" sz="3400" dirty="0" smtClean="0"/>
              <a:t>Before the British settlers came, Noongar Aborigines of the Wadjuk clan had been using the lake as a camping and hunting site. The lake was their source of food since wildfowl, black swans, turtles, frogs, </a:t>
            </a:r>
            <a:r>
              <a:rPr lang="en-AU" sz="3400" dirty="0" err="1" smtClean="0"/>
              <a:t>gilgies</a:t>
            </a:r>
            <a:r>
              <a:rPr lang="en-AU" sz="3400" dirty="0" smtClean="0"/>
              <a:t>, mudfish and bulrushes were plentiful</a:t>
            </a:r>
            <a:r>
              <a:rPr lang="en-AU" sz="2800" dirty="0" smtClean="0"/>
              <a:t/>
            </a:r>
            <a:br>
              <a:rPr lang="en-AU" sz="2800" dirty="0" smtClean="0"/>
            </a:br>
            <a:endParaRPr lang="en-AU" sz="1500" dirty="0" smtClean="0"/>
          </a:p>
          <a:p>
            <a:r>
              <a:rPr lang="en-AU" sz="3400" dirty="0" smtClean="0"/>
              <a:t>Associated with the lake is also the </a:t>
            </a:r>
            <a:r>
              <a:rPr lang="en-AU" sz="3400" dirty="0" err="1" smtClean="0"/>
              <a:t>Waugal</a:t>
            </a:r>
            <a:r>
              <a:rPr lang="en-AU" sz="3400" dirty="0" smtClean="0"/>
              <a:t> myth, part of Noongar Aboriginal mythology. The myth describes the track of </a:t>
            </a:r>
            <a:r>
              <a:rPr lang="en-AU" sz="3400" dirty="0" err="1" smtClean="0"/>
              <a:t>Waugal</a:t>
            </a:r>
            <a:r>
              <a:rPr lang="en-AU" sz="3400" dirty="0" smtClean="0"/>
              <a:t> serpent, who in his journey towards the sea, deviated from his route and emerged from the ground giving rise to Lake Monger. The lake was called </a:t>
            </a:r>
            <a:r>
              <a:rPr lang="en-AU" sz="3400" dirty="0" err="1" smtClean="0"/>
              <a:t>Galup</a:t>
            </a:r>
            <a:r>
              <a:rPr lang="en-AU" sz="3400" dirty="0" smtClean="0"/>
              <a:t> (</a:t>
            </a:r>
            <a:r>
              <a:rPr lang="en-AU" sz="3400" dirty="0" err="1" smtClean="0"/>
              <a:t>Kalup</a:t>
            </a:r>
            <a:r>
              <a:rPr lang="en-AU" sz="3400" dirty="0" smtClean="0"/>
              <a:t>) by the Wadjuk people who used the lake regularly</a:t>
            </a:r>
            <a:r>
              <a:rPr lang="en-AU" sz="2800" dirty="0" smtClean="0"/>
              <a:t/>
            </a:r>
            <a:br>
              <a:rPr lang="en-AU" sz="2800" dirty="0" smtClean="0"/>
            </a:br>
            <a:endParaRPr lang="en-AU" sz="1500" dirty="0" smtClean="0"/>
          </a:p>
          <a:p>
            <a:r>
              <a:rPr lang="en-AU" sz="3400" dirty="0" smtClean="0"/>
              <a:t>By the late 1800s the Aboriginal </a:t>
            </a:r>
            <a:r>
              <a:rPr lang="en-AU" sz="3400" dirty="0"/>
              <a:t>p</a:t>
            </a:r>
            <a:r>
              <a:rPr lang="en-AU" sz="3400" dirty="0" smtClean="0"/>
              <a:t>eople had begun to move away as there was an increase in the use of the lake by the early settlers. In 1831 it was given the name of Monger's Lake after the early settler and pioneer, John Henry Monger. This was again renamed Lake Monger in 1932 and has retained its name to this day</a:t>
            </a:r>
            <a:endParaRPr lang="en-AU" sz="3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533400"/>
            <a:ext cx="8229600" cy="6096000"/>
          </a:xfrm>
        </p:spPr>
        <p:txBody>
          <a:bodyPr vert="horz">
            <a:normAutofit fontScale="85000" lnSpcReduction="20000"/>
          </a:bodyPr>
          <a:lstStyle/>
          <a:p>
            <a:pPr>
              <a:buNone/>
            </a:pPr>
            <a:r>
              <a:rPr lang="en-AU" sz="3100" b="1" dirty="0" smtClean="0"/>
              <a:t>Possible sources of nutrients</a:t>
            </a:r>
            <a:r>
              <a:rPr lang="en-AU" b="1" dirty="0" smtClean="0"/>
              <a:t/>
            </a:r>
            <a:br>
              <a:rPr lang="en-AU" b="1" dirty="0" smtClean="0"/>
            </a:br>
            <a:endParaRPr lang="en-AU" b="1" dirty="0" smtClean="0"/>
          </a:p>
          <a:p>
            <a:r>
              <a:rPr lang="en-AU" sz="3100" dirty="0" smtClean="0"/>
              <a:t>Run-off from fertilisers used by residents in surrounding suburbs such as Leederville and Wembley wash into the lake from the drains</a:t>
            </a:r>
            <a:br>
              <a:rPr lang="en-AU" sz="3100" dirty="0" smtClean="0"/>
            </a:br>
            <a:endParaRPr lang="en-AU" sz="3100" dirty="0" smtClean="0"/>
          </a:p>
          <a:p>
            <a:r>
              <a:rPr lang="en-AU" sz="3100" dirty="0" smtClean="0"/>
              <a:t>Whatever goes into the drains along the sides of the road is likely to end up in the lake, so pollutants like oil from vehicles also wash into the lake from the adjacent Mitchell Freeway</a:t>
            </a:r>
            <a:br>
              <a:rPr lang="en-AU" sz="3100" dirty="0" smtClean="0"/>
            </a:br>
            <a:endParaRPr lang="en-AU" sz="3100" dirty="0" smtClean="0"/>
          </a:p>
          <a:p>
            <a:r>
              <a:rPr lang="en-AU" sz="3100" dirty="0"/>
              <a:t>Clearing </a:t>
            </a:r>
            <a:r>
              <a:rPr lang="en-AU" sz="3100" dirty="0" smtClean="0"/>
              <a:t>of native vegetation </a:t>
            </a:r>
            <a:r>
              <a:rPr lang="en-AU" sz="3100" dirty="0"/>
              <a:t>from the lake </a:t>
            </a:r>
            <a:r>
              <a:rPr lang="en-AU" sz="3100" dirty="0" smtClean="0"/>
              <a:t>has also </a:t>
            </a:r>
            <a:r>
              <a:rPr lang="en-AU" sz="3100" dirty="0"/>
              <a:t>led to nutrient enrichment in the </a:t>
            </a:r>
            <a:r>
              <a:rPr lang="en-AU" sz="3100" dirty="0" smtClean="0"/>
              <a:t>waterway</a:t>
            </a:r>
            <a:r>
              <a:rPr lang="en-AU" sz="3100" dirty="0"/>
              <a:t> </a:t>
            </a:r>
            <a:r>
              <a:rPr lang="en-AU" sz="3100" dirty="0" smtClean="0"/>
              <a:t>as they help to absorb nutrients entering the water body</a:t>
            </a:r>
            <a:br>
              <a:rPr lang="en-AU" sz="3100" dirty="0" smtClean="0"/>
            </a:br>
            <a:endParaRPr lang="en-AU" sz="3100" dirty="0" smtClean="0"/>
          </a:p>
          <a:p>
            <a:r>
              <a:rPr lang="en-AU" sz="3100" dirty="0" smtClean="0"/>
              <a:t>What else came up in your discussion?</a:t>
            </a:r>
          </a:p>
          <a:p>
            <a:pPr marL="0" lvl="0" indent="0">
              <a:spcBef>
                <a:spcPts val="0"/>
              </a:spcBef>
              <a:buNone/>
            </a:pPr>
            <a:endParaRPr lang="en-AU" sz="1800" dirty="0" smtClean="0">
              <a:solidFill>
                <a:prstClr val="black"/>
              </a:solidFill>
            </a:endParaRPr>
          </a:p>
          <a:p>
            <a:pPr marL="0" lvl="0" indent="0">
              <a:spcBef>
                <a:spcPts val="0"/>
              </a:spcBef>
              <a:buNone/>
            </a:pPr>
            <a:r>
              <a:rPr lang="en-AU" sz="1800" dirty="0" smtClean="0">
                <a:solidFill>
                  <a:prstClr val="black"/>
                </a:solidFill>
              </a:rPr>
              <a:t>Impact 1: Eutrophication</a:t>
            </a:r>
            <a:endParaRPr lang="en-AU" sz="1800" dirty="0">
              <a:solidFill>
                <a:prstClr val="black"/>
              </a:solidFill>
            </a:endParaRPr>
          </a:p>
          <a:p>
            <a:pPr marL="0" lvl="0" indent="0">
              <a:spcBef>
                <a:spcPts val="0"/>
              </a:spcBef>
              <a:buNone/>
            </a:pPr>
            <a:r>
              <a:rPr lang="en-US" sz="1800" dirty="0">
                <a:solidFill>
                  <a:prstClr val="black"/>
                </a:solidFill>
              </a:rPr>
              <a:t>Activity</a:t>
            </a:r>
            <a:endParaRPr lang="en-AU" sz="1800" dirty="0">
              <a:solidFill>
                <a:prstClr val="black"/>
              </a:solidFill>
            </a:endParaRPr>
          </a:p>
          <a:p>
            <a:endParaRPr lang="en-AU" sz="31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457200"/>
            <a:ext cx="8229600" cy="6248400"/>
          </a:xfrm>
        </p:spPr>
        <p:txBody>
          <a:bodyPr vert="horz">
            <a:normAutofit fontScale="85000" lnSpcReduction="20000"/>
          </a:bodyPr>
          <a:lstStyle/>
          <a:p>
            <a:pPr>
              <a:buNone/>
            </a:pPr>
            <a:r>
              <a:rPr lang="en-AU" sz="3100" b="1" dirty="0" smtClean="0"/>
              <a:t>Environmental impacts</a:t>
            </a:r>
            <a:r>
              <a:rPr lang="en-AU" b="1" dirty="0" smtClean="0"/>
              <a:t/>
            </a:r>
            <a:br>
              <a:rPr lang="en-AU" b="1" dirty="0" smtClean="0"/>
            </a:br>
            <a:endParaRPr lang="en-AU" sz="1500" b="1" dirty="0" smtClean="0"/>
          </a:p>
          <a:p>
            <a:r>
              <a:rPr lang="en-AU" sz="3100" dirty="0" smtClean="0"/>
              <a:t>If large areas of the lake become covered by algae, it prevents sunlight reaching the bottom of the lake. This prevents the process of photosynthesis from taking place. As a result, water grasses and plants decline in number. This is significant as these plants make up the base of local food chains</a:t>
            </a:r>
            <a:br>
              <a:rPr lang="en-AU" sz="3100" dirty="0" smtClean="0"/>
            </a:br>
            <a:r>
              <a:rPr lang="en-AU" sz="1500" dirty="0" smtClean="0"/>
              <a:t> </a:t>
            </a:r>
          </a:p>
          <a:p>
            <a:r>
              <a:rPr lang="en-AU" sz="3100" dirty="0" smtClean="0"/>
              <a:t>Also over time as the algae begins to decompose large amounts of oxygen are used from the water. This ‘robs’ fish and other species in the water from oxygen putting these species at risk</a:t>
            </a:r>
            <a:br>
              <a:rPr lang="en-AU" sz="3100" dirty="0" smtClean="0"/>
            </a:br>
            <a:endParaRPr lang="en-AU" sz="1500" dirty="0" smtClean="0"/>
          </a:p>
          <a:p>
            <a:r>
              <a:rPr lang="en-AU" sz="3100" dirty="0" smtClean="0"/>
              <a:t>What further impacts could this have on local food chains and webs? Consider primary, secondary and tertiary consumers</a:t>
            </a:r>
          </a:p>
          <a:p>
            <a:endParaRPr lang="en-AU" sz="3100" dirty="0" smtClean="0"/>
          </a:p>
          <a:p>
            <a:pPr marL="0" lvl="0" indent="0">
              <a:spcBef>
                <a:spcPts val="0"/>
              </a:spcBef>
              <a:buNone/>
            </a:pPr>
            <a:r>
              <a:rPr lang="en-AU" sz="1800" dirty="0">
                <a:solidFill>
                  <a:prstClr val="black"/>
                </a:solidFill>
              </a:rPr>
              <a:t>Impact </a:t>
            </a:r>
            <a:r>
              <a:rPr lang="en-AU" sz="1800" dirty="0" smtClean="0">
                <a:solidFill>
                  <a:prstClr val="black"/>
                </a:solidFill>
              </a:rPr>
              <a:t>1: Eutrophication</a:t>
            </a:r>
            <a:endParaRPr lang="en-AU" sz="1800" dirty="0">
              <a:solidFill>
                <a:prstClr val="black"/>
              </a:solidFill>
            </a:endParaRPr>
          </a:p>
          <a:p>
            <a:pPr marL="0" lvl="0" indent="0">
              <a:spcBef>
                <a:spcPts val="0"/>
              </a:spcBef>
              <a:buNone/>
            </a:pPr>
            <a:r>
              <a:rPr lang="en-US" sz="1800" dirty="0" smtClean="0">
                <a:solidFill>
                  <a:prstClr val="black"/>
                </a:solidFill>
              </a:rPr>
              <a:t>Activity</a:t>
            </a:r>
            <a:endParaRPr lang="en-AU" sz="31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838200"/>
            <a:ext cx="8229600" cy="5715000"/>
          </a:xfrm>
        </p:spPr>
        <p:txBody>
          <a:bodyPr vert="horz">
            <a:normAutofit/>
          </a:bodyPr>
          <a:lstStyle/>
          <a:p>
            <a:pPr>
              <a:buNone/>
            </a:pPr>
            <a:r>
              <a:rPr lang="en-AU" sz="2600" b="1" dirty="0" smtClean="0"/>
              <a:t>Social and </a:t>
            </a:r>
            <a:r>
              <a:rPr lang="en-AU" sz="2600" b="1" dirty="0"/>
              <a:t>e</a:t>
            </a:r>
            <a:r>
              <a:rPr lang="en-AU" sz="2600" b="1" dirty="0" smtClean="0"/>
              <a:t>conomic </a:t>
            </a:r>
            <a:r>
              <a:rPr lang="en-AU" sz="2600" b="1" dirty="0"/>
              <a:t>i</a:t>
            </a:r>
            <a:r>
              <a:rPr lang="en-AU" sz="2600" b="1" dirty="0" smtClean="0"/>
              <a:t>mpacts</a:t>
            </a:r>
            <a:r>
              <a:rPr lang="en-AU" b="1" dirty="0" smtClean="0"/>
              <a:t/>
            </a:r>
            <a:br>
              <a:rPr lang="en-AU" b="1" dirty="0" smtClean="0"/>
            </a:br>
            <a:endParaRPr lang="en-AU" b="1" dirty="0" smtClean="0"/>
          </a:p>
          <a:p>
            <a:r>
              <a:rPr lang="en-AU" sz="2600" dirty="0" smtClean="0"/>
              <a:t>Discuss the various impacts that eutrophication could have on society and the economy.</a:t>
            </a:r>
          </a:p>
          <a:p>
            <a:endParaRPr lang="en-US" sz="2600" dirty="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pPr marL="0" lvl="0" indent="0">
              <a:spcBef>
                <a:spcPts val="0"/>
              </a:spcBef>
              <a:buNone/>
            </a:pPr>
            <a:r>
              <a:rPr lang="en-AU" sz="1500" dirty="0">
                <a:solidFill>
                  <a:prstClr val="black"/>
                </a:solidFill>
              </a:rPr>
              <a:t>Impact </a:t>
            </a:r>
            <a:r>
              <a:rPr lang="en-AU" sz="1500" dirty="0" smtClean="0">
                <a:solidFill>
                  <a:prstClr val="black"/>
                </a:solidFill>
              </a:rPr>
              <a:t>1: Eutrophication</a:t>
            </a:r>
            <a:endParaRPr lang="en-AU" sz="1500" dirty="0">
              <a:solidFill>
                <a:prstClr val="black"/>
              </a:solidFill>
            </a:endParaRPr>
          </a:p>
          <a:p>
            <a:pPr marL="0" lvl="0" indent="0">
              <a:spcBef>
                <a:spcPts val="0"/>
              </a:spcBef>
              <a:buNone/>
            </a:pPr>
            <a:r>
              <a:rPr lang="en-US" sz="1500" dirty="0">
                <a:solidFill>
                  <a:prstClr val="black"/>
                </a:solidFill>
              </a:rPr>
              <a:t>Activity</a:t>
            </a:r>
            <a:endParaRPr lang="en-AU" sz="1500" dirty="0">
              <a:solidFill>
                <a:prstClr val="black"/>
              </a:solidFill>
            </a:endParaRPr>
          </a:p>
          <a:p>
            <a:endParaRPr lang="en-AU" sz="2600" dirty="0" smtClean="0"/>
          </a:p>
          <a:p>
            <a:endParaRPr lang="en-AU" dirty="0" smtClean="0"/>
          </a:p>
        </p:txBody>
      </p:sp>
    </p:spTree>
    <p:extLst>
      <p:ext uri="{BB962C8B-B14F-4D97-AF65-F5344CB8AC3E}">
        <p14:creationId xmlns:p14="http://schemas.microsoft.com/office/powerpoint/2010/main" val="4229105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609600"/>
            <a:ext cx="8229600" cy="6019800"/>
          </a:xfrm>
        </p:spPr>
        <p:txBody>
          <a:bodyPr vert="horz">
            <a:normAutofit/>
          </a:bodyPr>
          <a:lstStyle/>
          <a:p>
            <a:pPr algn="ctr">
              <a:buNone/>
            </a:pPr>
            <a:r>
              <a:rPr lang="en-AU" sz="3000" b="1" dirty="0" smtClean="0"/>
              <a:t>Impact 2: Declining health of fauna</a:t>
            </a:r>
          </a:p>
          <a:p>
            <a:pPr>
              <a:buNone/>
            </a:pPr>
            <a:r>
              <a:rPr lang="en-AU" b="1" dirty="0" smtClean="0"/>
              <a:t/>
            </a:r>
            <a:br>
              <a:rPr lang="en-AU" b="1" dirty="0" smtClean="0"/>
            </a:br>
            <a:r>
              <a:rPr lang="en-AU" dirty="0" smtClean="0"/>
              <a:t/>
            </a:r>
            <a:br>
              <a:rPr lang="en-AU" dirty="0" smtClean="0"/>
            </a:br>
            <a:r>
              <a:rPr lang="en-AU" sz="2600" b="1" dirty="0" smtClean="0"/>
              <a:t>Activity</a:t>
            </a:r>
            <a:endParaRPr lang="en-AU" dirty="0" smtClean="0"/>
          </a:p>
          <a:p>
            <a:r>
              <a:rPr lang="en-AU" sz="2600" dirty="0" smtClean="0"/>
              <a:t>Study the signs shown on the following slide. </a:t>
            </a:r>
          </a:p>
          <a:p>
            <a:pPr>
              <a:spcBef>
                <a:spcPts val="0"/>
              </a:spcBef>
            </a:pPr>
            <a:endParaRPr lang="en-AU" sz="1200" dirty="0"/>
          </a:p>
          <a:p>
            <a:r>
              <a:rPr lang="en-AU" sz="2600" dirty="0" smtClean="0"/>
              <a:t>What possible impacts could occur to wildlife if visitors feed the birds?</a:t>
            </a:r>
          </a:p>
          <a:p>
            <a:pPr>
              <a:buNone/>
            </a:pPr>
            <a:endParaRPr lang="en-AU"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04800"/>
            <a:ext cx="8229600" cy="6324600"/>
          </a:xfrm>
        </p:spPr>
        <p:txBody>
          <a:bodyPr vert="horz">
            <a:normAutofit/>
          </a:bodyPr>
          <a:lstStyle/>
          <a:p>
            <a:pPr>
              <a:buNone/>
            </a:pPr>
            <a:endParaRPr lang="en-AU" dirty="0" smtClean="0"/>
          </a:p>
        </p:txBody>
      </p:sp>
      <p:pic>
        <p:nvPicPr>
          <p:cNvPr id="1026" name="Picture 2" descr="Signs on the shore of the lake for the public, explaing rules on birds and caution on water quality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4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81000"/>
            <a:ext cx="8229600" cy="914400"/>
          </a:xfrm>
        </p:spPr>
        <p:txBody>
          <a:bodyPr vert="horz">
            <a:noAutofit/>
          </a:bodyPr>
          <a:lstStyle/>
          <a:p>
            <a:pPr algn="ctr">
              <a:buNone/>
            </a:pPr>
            <a:r>
              <a:rPr lang="en-AU" sz="3600" b="1" cap="small" dirty="0" smtClean="0"/>
              <a:t>Responses</a:t>
            </a:r>
          </a:p>
        </p:txBody>
      </p:sp>
      <p:pic>
        <p:nvPicPr>
          <p:cNvPr id="4" name="Picture 3" descr="The simplified human-environment system model with the responses section highlighted&#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99031"/>
            <a:ext cx="7703294" cy="4933071"/>
          </a:xfrm>
          <a:prstGeom prst="rect">
            <a:avLst/>
          </a:prstGeom>
        </p:spPr>
      </p:pic>
    </p:spTree>
    <p:extLst>
      <p:ext uri="{BB962C8B-B14F-4D97-AF65-F5344CB8AC3E}">
        <p14:creationId xmlns:p14="http://schemas.microsoft.com/office/powerpoint/2010/main" val="396273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n for visitors about how the lake is bing looked af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81000" y="-1143000"/>
            <a:ext cx="4191000" cy="369332"/>
          </a:xfrm>
          <a:prstGeom prst="rect">
            <a:avLst/>
          </a:prstGeom>
          <a:noFill/>
        </p:spPr>
        <p:txBody>
          <a:bodyPr wrap="square" rtlCol="0">
            <a:spAutoFit/>
          </a:bodyPr>
          <a:lstStyle/>
          <a:p>
            <a:endParaRPr lang="en-AU" dirty="0"/>
          </a:p>
        </p:txBody>
      </p:sp>
      <p:sp>
        <p:nvSpPr>
          <p:cNvPr id="4" name="TextBox 3"/>
          <p:cNvSpPr txBox="1"/>
          <p:nvPr/>
        </p:nvSpPr>
        <p:spPr>
          <a:xfrm>
            <a:off x="0" y="4419600"/>
            <a:ext cx="4419600" cy="923330"/>
          </a:xfrm>
          <a:prstGeom prst="rect">
            <a:avLst/>
          </a:prstGeom>
          <a:solidFill>
            <a:schemeClr val="bg1"/>
          </a:solidFill>
        </p:spPr>
        <p:txBody>
          <a:bodyPr wrap="square" rtlCol="0">
            <a:spAutoFit/>
          </a:bodyPr>
          <a:lstStyle/>
          <a:p>
            <a:r>
              <a:rPr lang="en-AU" dirty="0" smtClean="0"/>
              <a:t>Modification of Lake Monger has been undertaken in order to manage the negative human impact on the ecosystem.</a:t>
            </a:r>
            <a:endParaRPr lang="en-A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AU" sz="3000" b="1" dirty="0" smtClean="0"/>
              <a:t>Managing human </a:t>
            </a:r>
            <a:r>
              <a:rPr lang="en-AU" sz="3000" b="1" dirty="0"/>
              <a:t>i</a:t>
            </a:r>
            <a:r>
              <a:rPr lang="en-AU" sz="3000" b="1" dirty="0" smtClean="0"/>
              <a:t>mpacts</a:t>
            </a:r>
            <a:endParaRPr lang="en-AU" sz="3000" b="1" dirty="0"/>
          </a:p>
        </p:txBody>
      </p:sp>
      <p:sp>
        <p:nvSpPr>
          <p:cNvPr id="3" name="Vertical Text Placeholder 2"/>
          <p:cNvSpPr>
            <a:spLocks noGrp="1"/>
          </p:cNvSpPr>
          <p:nvPr>
            <p:ph type="body" orient="vert" idx="1"/>
          </p:nvPr>
        </p:nvSpPr>
        <p:spPr>
          <a:xfrm>
            <a:off x="457200" y="1142999"/>
            <a:ext cx="8229600" cy="1143001"/>
          </a:xfrm>
        </p:spPr>
        <p:txBody>
          <a:bodyPr vert="horz">
            <a:noAutofit/>
          </a:bodyPr>
          <a:lstStyle/>
          <a:p>
            <a:r>
              <a:rPr lang="en-AU" sz="2600" dirty="0" smtClean="0"/>
              <a:t>The shoreline on the eastern side of Lake Monger has been reshaped to incorporate a nutrient-stripping channel</a:t>
            </a:r>
          </a:p>
        </p:txBody>
      </p:sp>
      <p:pic>
        <p:nvPicPr>
          <p:cNvPr id="2050" name="Picture 2" descr="Water channel at the edge of the la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4384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AU" sz="3000" b="1" dirty="0" smtClean="0"/>
              <a:t>Managing human </a:t>
            </a:r>
            <a:r>
              <a:rPr lang="en-AU" sz="3000" b="1" dirty="0"/>
              <a:t>i</a:t>
            </a:r>
            <a:r>
              <a:rPr lang="en-AU" sz="3000" b="1" dirty="0" smtClean="0"/>
              <a:t>mpacts</a:t>
            </a:r>
            <a:endParaRPr lang="en-AU" sz="3000" b="1" dirty="0"/>
          </a:p>
        </p:txBody>
      </p:sp>
      <p:sp>
        <p:nvSpPr>
          <p:cNvPr id="3" name="Vertical Text Placeholder 2"/>
          <p:cNvSpPr>
            <a:spLocks noGrp="1"/>
          </p:cNvSpPr>
          <p:nvPr>
            <p:ph type="body" orient="vert" idx="1"/>
          </p:nvPr>
        </p:nvSpPr>
        <p:spPr>
          <a:xfrm>
            <a:off x="762000" y="1219200"/>
            <a:ext cx="7467600" cy="5105400"/>
          </a:xfrm>
        </p:spPr>
        <p:txBody>
          <a:bodyPr vert="horz">
            <a:noAutofit/>
          </a:bodyPr>
          <a:lstStyle/>
          <a:p>
            <a:r>
              <a:rPr lang="en-AU" sz="2600" dirty="0" smtClean="0"/>
              <a:t>Plantings of local native vegetation have also taken place between the channel and the main lake to help absorb the nutrients before they reach the lake and feed the algal blooms</a:t>
            </a:r>
          </a:p>
          <a:p>
            <a:pPr marL="0" indent="0">
              <a:buNone/>
            </a:pPr>
            <a:endParaRPr lang="en-AU" sz="1600" dirty="0"/>
          </a:p>
          <a:p>
            <a:r>
              <a:rPr lang="en-AU" sz="2600" dirty="0" smtClean="0"/>
              <a:t>Species include </a:t>
            </a:r>
            <a:r>
              <a:rPr lang="en-AU" sz="2800" i="1" dirty="0" smtClean="0"/>
              <a:t>Eucalyptus </a:t>
            </a:r>
            <a:r>
              <a:rPr lang="en-AU" sz="2800" i="1" dirty="0" err="1" smtClean="0"/>
              <a:t>rudis</a:t>
            </a:r>
            <a:r>
              <a:rPr lang="en-AU" sz="2800" i="1" dirty="0" smtClean="0"/>
              <a:t> </a:t>
            </a:r>
            <a:r>
              <a:rPr lang="en-AU" sz="2600" dirty="0"/>
              <a:t>and </a:t>
            </a:r>
            <a:r>
              <a:rPr lang="en-AU" sz="2600" i="1" dirty="0" smtClean="0"/>
              <a:t>Melaleuca </a:t>
            </a:r>
            <a:r>
              <a:rPr lang="en-AU" sz="2600" i="1" dirty="0" err="1" smtClean="0"/>
              <a:t>preisiana</a:t>
            </a:r>
            <a:endParaRPr lang="en-AU" sz="2600" dirty="0" smtClean="0"/>
          </a:p>
          <a:p>
            <a:pPr marL="0" indent="0">
              <a:buNone/>
            </a:pPr>
            <a:endParaRPr lang="en-AU" sz="1600" dirty="0"/>
          </a:p>
          <a:p>
            <a:r>
              <a:rPr lang="en-AU" sz="2600" dirty="0" smtClean="0"/>
              <a:t>They assist </a:t>
            </a:r>
            <a:r>
              <a:rPr lang="en-AU" sz="2600" dirty="0"/>
              <a:t>in reducing the levels of nitrogen and phosphorus in the water, thereby depriving algae of these </a:t>
            </a:r>
            <a:r>
              <a:rPr lang="en-AU" sz="2600" dirty="0" smtClean="0"/>
              <a:t>nutrients </a:t>
            </a:r>
            <a:r>
              <a:rPr lang="en-AU" sz="2600" dirty="0"/>
              <a:t>for </a:t>
            </a:r>
            <a:r>
              <a:rPr lang="en-AU" sz="2600" dirty="0" smtClean="0"/>
              <a:t>growth </a:t>
            </a:r>
          </a:p>
        </p:txBody>
      </p:sp>
    </p:spTree>
    <p:extLst>
      <p:ext uri="{BB962C8B-B14F-4D97-AF65-F5344CB8AC3E}">
        <p14:creationId xmlns:p14="http://schemas.microsoft.com/office/powerpoint/2010/main" val="3718470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p:cNvSpPr>
            <a:spLocks noGrp="1"/>
          </p:cNvSpPr>
          <p:nvPr>
            <p:ph type="body" orient="vert" idx="1"/>
          </p:nvPr>
        </p:nvSpPr>
        <p:spPr/>
        <p:txBody>
          <a:bodyPr/>
          <a:lstStyle/>
          <a:p>
            <a:endParaRPr lang="en-AU"/>
          </a:p>
        </p:txBody>
      </p:sp>
      <p:pic>
        <p:nvPicPr>
          <p:cNvPr id="5" name="Picture 2" descr="Water chan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
            <a:ext cx="9220200" cy="688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13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04800"/>
            <a:ext cx="8229600" cy="6324600"/>
          </a:xfrm>
        </p:spPr>
        <p:txBody>
          <a:bodyPr vert="horz">
            <a:normAutofit/>
          </a:bodyPr>
          <a:lstStyle/>
          <a:p>
            <a:pPr algn="ctr">
              <a:buNone/>
            </a:pPr>
            <a:r>
              <a:rPr lang="en-AU" sz="3000" b="1" cap="small" dirty="0" smtClean="0"/>
              <a:t>Current Land Use and Activities</a:t>
            </a:r>
          </a:p>
          <a:p>
            <a:pPr algn="ctr">
              <a:buNone/>
            </a:pPr>
            <a:endParaRPr lang="en-AU" sz="1200" b="1" dirty="0" smtClean="0"/>
          </a:p>
          <a:p>
            <a:r>
              <a:rPr lang="en-AU" sz="2600" dirty="0" smtClean="0"/>
              <a:t>Today, Lake Monger is best known for its recreational value. A 3.5 km trail has been built around the lake and it is common to see people exercising, walking their dogs or just enjoying the view from one of the park benches</a:t>
            </a:r>
            <a:endParaRPr lang="en-AU" sz="2600" dirty="0"/>
          </a:p>
          <a:p>
            <a:pPr marL="0" indent="0">
              <a:buNone/>
            </a:pPr>
            <a:endParaRPr lang="en-AU" sz="2600" b="1" dirty="0" smtClean="0"/>
          </a:p>
          <a:p>
            <a:pPr marL="0" indent="0">
              <a:buNone/>
            </a:pPr>
            <a:r>
              <a:rPr lang="en-AU" sz="2600" b="1" dirty="0" smtClean="0"/>
              <a:t>Activity</a:t>
            </a:r>
            <a:r>
              <a:rPr lang="en-AU" sz="2800" dirty="0" smtClean="0"/>
              <a:t/>
            </a:r>
            <a:br>
              <a:rPr lang="en-AU" sz="2800" dirty="0" smtClean="0"/>
            </a:br>
            <a:endParaRPr lang="en-AU" sz="1300" dirty="0" smtClean="0"/>
          </a:p>
          <a:p>
            <a:r>
              <a:rPr lang="en-AU" sz="2600" dirty="0" smtClean="0"/>
              <a:t>Study </a:t>
            </a:r>
            <a:r>
              <a:rPr lang="en-AU" sz="2600" dirty="0"/>
              <a:t>the photograph on the first slide. Describe the lake’s aesthetic </a:t>
            </a:r>
            <a:r>
              <a:rPr lang="en-AU" sz="2600" dirty="0" smtClean="0"/>
              <a:t>value</a:t>
            </a:r>
            <a:endParaRPr lang="en-AU" sz="2600" dirty="0"/>
          </a:p>
          <a:p>
            <a:endParaRPr lang="en-AU" sz="1300" dirty="0"/>
          </a:p>
          <a:p>
            <a:r>
              <a:rPr lang="en-AU" sz="2600" dirty="0" smtClean="0"/>
              <a:t>Study </a:t>
            </a:r>
            <a:r>
              <a:rPr lang="en-AU" sz="2600" dirty="0"/>
              <a:t>the map on the following slide. Use the key </a:t>
            </a:r>
            <a:r>
              <a:rPr lang="en-AU" sz="2600" dirty="0" smtClean="0"/>
              <a:t>to describe </a:t>
            </a:r>
            <a:r>
              <a:rPr lang="en-AU" sz="2600" dirty="0"/>
              <a:t>as many activities and land uses as you can around the </a:t>
            </a:r>
            <a:r>
              <a:rPr lang="en-AU" sz="2600" dirty="0" smtClean="0"/>
              <a:t>lake</a:t>
            </a:r>
            <a:endParaRPr lang="en-AU" sz="2600" dirty="0"/>
          </a:p>
          <a:p>
            <a:pPr marL="0" indent="0">
              <a:buNone/>
            </a:pPr>
            <a:endParaRPr lang="en-AU"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762000"/>
            <a:ext cx="8229600" cy="4983163"/>
          </a:xfrm>
        </p:spPr>
        <p:txBody>
          <a:bodyPr vert="horz">
            <a:noAutofit/>
          </a:bodyPr>
          <a:lstStyle/>
          <a:p>
            <a:pPr marL="0" indent="0">
              <a:buNone/>
            </a:pPr>
            <a:r>
              <a:rPr lang="en-US" sz="2600" b="1" dirty="0" smtClean="0"/>
              <a:t>Activity</a:t>
            </a:r>
          </a:p>
          <a:p>
            <a:pPr marL="0" indent="0" algn="ctr">
              <a:buNone/>
            </a:pPr>
            <a:endParaRPr lang="en-AU" sz="1200" b="1" dirty="0" smtClean="0"/>
          </a:p>
          <a:p>
            <a:pPr marL="0" indent="0">
              <a:buNone/>
            </a:pPr>
            <a:r>
              <a:rPr lang="en-AU" sz="2600" dirty="0" smtClean="0"/>
              <a:t>Sketch </a:t>
            </a:r>
            <a:r>
              <a:rPr lang="en-AU" sz="2600" dirty="0"/>
              <a:t>the photo on the </a:t>
            </a:r>
            <a:r>
              <a:rPr lang="en-AU" sz="2600" dirty="0" smtClean="0"/>
              <a:t>next </a:t>
            </a:r>
            <a:r>
              <a:rPr lang="en-AU" sz="2600" dirty="0"/>
              <a:t>slide and </a:t>
            </a:r>
            <a:r>
              <a:rPr lang="en-AU" sz="2600" dirty="0" smtClean="0"/>
              <a:t>label the following: </a:t>
            </a:r>
          </a:p>
          <a:p>
            <a:r>
              <a:rPr lang="en-AU" sz="2600" dirty="0" smtClean="0"/>
              <a:t>Lake Monger</a:t>
            </a:r>
          </a:p>
          <a:p>
            <a:r>
              <a:rPr lang="en-AU" sz="2600" dirty="0" smtClean="0"/>
              <a:t>nutrient stripping channel</a:t>
            </a:r>
          </a:p>
          <a:p>
            <a:r>
              <a:rPr lang="en-AU" sz="2600" dirty="0" smtClean="0"/>
              <a:t>replanting of native vegetation</a:t>
            </a:r>
          </a:p>
          <a:p>
            <a:r>
              <a:rPr lang="en-AU" sz="2600" dirty="0" smtClean="0"/>
              <a:t>evidence of eutrophication</a:t>
            </a:r>
            <a:endParaRPr lang="en-AU" sz="2600" dirty="0"/>
          </a:p>
        </p:txBody>
      </p:sp>
    </p:spTree>
    <p:extLst>
      <p:ext uri="{BB962C8B-B14F-4D97-AF65-F5344CB8AC3E}">
        <p14:creationId xmlns:p14="http://schemas.microsoft.com/office/powerpoint/2010/main" val="524835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 channel with grid imposed on top so that students can draw a photo sketch"/>
          <p:cNvPicPr/>
          <p:nvPr/>
        </p:nvPicPr>
        <p:blipFill>
          <a:blip r:embed="rId3" cstate="print"/>
          <a:srcRect/>
          <a:stretch>
            <a:fillRect/>
          </a:stretch>
        </p:blipFill>
        <p:spPr bwMode="auto">
          <a:xfrm>
            <a:off x="-51887" y="-2179"/>
            <a:ext cx="9195887" cy="6882663"/>
          </a:xfrm>
          <a:prstGeom prst="rect">
            <a:avLst/>
          </a:prstGeom>
          <a:noFill/>
          <a:ln w="9525">
            <a:noFill/>
            <a:miter lim="800000"/>
            <a:headEnd/>
            <a:tailEnd/>
          </a:ln>
        </p:spPr>
      </p:pic>
      <p:grpSp>
        <p:nvGrpSpPr>
          <p:cNvPr id="12" name="Group 11"/>
          <p:cNvGrpSpPr/>
          <p:nvPr/>
        </p:nvGrpSpPr>
        <p:grpSpPr>
          <a:xfrm>
            <a:off x="304800" y="327150"/>
            <a:ext cx="8534401" cy="6378450"/>
            <a:chOff x="304800" y="304800"/>
            <a:chExt cx="8534401" cy="6378450"/>
          </a:xfrm>
        </p:grpSpPr>
        <p:sp>
          <p:nvSpPr>
            <p:cNvPr id="1027" name="Rectangle 3"/>
            <p:cNvSpPr>
              <a:spLocks noChangeArrowheads="1"/>
            </p:cNvSpPr>
            <p:nvPr/>
          </p:nvSpPr>
          <p:spPr bwMode="auto">
            <a:xfrm>
              <a:off x="304800" y="318912"/>
              <a:ext cx="8534401" cy="6364338"/>
            </a:xfrm>
            <a:prstGeom prst="rect">
              <a:avLst/>
            </a:prstGeom>
            <a:no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AU"/>
            </a:p>
          </p:txBody>
        </p:sp>
        <p:cxnSp>
          <p:nvCxnSpPr>
            <p:cNvPr id="1028" name="AutoShape 4"/>
            <p:cNvCxnSpPr>
              <a:cxnSpLocks noChangeShapeType="1"/>
            </p:cNvCxnSpPr>
            <p:nvPr/>
          </p:nvCxnSpPr>
          <p:spPr bwMode="auto">
            <a:xfrm>
              <a:off x="3165990" y="318912"/>
              <a:ext cx="0" cy="6364338"/>
            </a:xfrm>
            <a:prstGeom prst="straightConnector1">
              <a:avLst/>
            </a:prstGeom>
            <a:noFill/>
            <a:ln w="19050">
              <a:solidFill>
                <a:srgbClr val="000000"/>
              </a:solidFill>
              <a:round/>
              <a:headEnd/>
              <a:tailEnd/>
            </a:ln>
          </p:spPr>
        </p:cxnSp>
        <p:cxnSp>
          <p:nvCxnSpPr>
            <p:cNvPr id="1029" name="AutoShape 5"/>
            <p:cNvCxnSpPr>
              <a:cxnSpLocks noChangeShapeType="1"/>
            </p:cNvCxnSpPr>
            <p:nvPr/>
          </p:nvCxnSpPr>
          <p:spPr bwMode="auto">
            <a:xfrm>
              <a:off x="304800" y="4648200"/>
              <a:ext cx="8534401" cy="15052"/>
            </a:xfrm>
            <a:prstGeom prst="straightConnector1">
              <a:avLst/>
            </a:prstGeom>
            <a:noFill/>
            <a:ln w="19050">
              <a:solidFill>
                <a:srgbClr val="000000"/>
              </a:solidFill>
              <a:round/>
              <a:headEnd/>
              <a:tailEnd/>
            </a:ln>
          </p:spPr>
        </p:cxnSp>
        <p:cxnSp>
          <p:nvCxnSpPr>
            <p:cNvPr id="1030" name="AutoShape 6"/>
            <p:cNvCxnSpPr>
              <a:cxnSpLocks noChangeShapeType="1"/>
            </p:cNvCxnSpPr>
            <p:nvPr/>
          </p:nvCxnSpPr>
          <p:spPr bwMode="auto">
            <a:xfrm>
              <a:off x="5980848" y="304800"/>
              <a:ext cx="0" cy="6364338"/>
            </a:xfrm>
            <a:prstGeom prst="straightConnector1">
              <a:avLst/>
            </a:prstGeom>
            <a:noFill/>
            <a:ln w="19050">
              <a:solidFill>
                <a:srgbClr val="000000"/>
              </a:solidFill>
              <a:round/>
              <a:headEnd/>
              <a:tailEnd/>
            </a:ln>
          </p:spPr>
        </p:cxnSp>
        <p:cxnSp>
          <p:nvCxnSpPr>
            <p:cNvPr id="11" name="AutoShape 5"/>
            <p:cNvCxnSpPr>
              <a:cxnSpLocks noChangeShapeType="1"/>
            </p:cNvCxnSpPr>
            <p:nvPr/>
          </p:nvCxnSpPr>
          <p:spPr bwMode="auto">
            <a:xfrm>
              <a:off x="304800" y="2423348"/>
              <a:ext cx="8534401" cy="15052"/>
            </a:xfrm>
            <a:prstGeom prst="straightConnector1">
              <a:avLst/>
            </a:prstGeom>
            <a:noFill/>
            <a:ln w="19050">
              <a:solidFill>
                <a:srgbClr val="000000"/>
              </a:solidFill>
              <a:round/>
              <a:headEnd/>
              <a:tailEn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14400"/>
            <a:ext cx="7162800" cy="3877985"/>
          </a:xfrm>
          <a:prstGeom prst="rect">
            <a:avLst/>
          </a:prstGeom>
        </p:spPr>
        <p:txBody>
          <a:bodyPr wrap="square">
            <a:spAutoFit/>
          </a:bodyPr>
          <a:lstStyle/>
          <a:p>
            <a:r>
              <a:rPr lang="en-AU" sz="2600" b="1" dirty="0" smtClean="0"/>
              <a:t>Other benefits of native plantings</a:t>
            </a:r>
          </a:p>
          <a:p>
            <a:endParaRPr lang="en-AU" sz="3200" dirty="0" smtClean="0"/>
          </a:p>
          <a:p>
            <a:pPr marL="457200" indent="-457200">
              <a:buFont typeface="Arial" pitchFamily="34" charset="0"/>
              <a:buChar char="•"/>
            </a:pPr>
            <a:r>
              <a:rPr lang="en-AU" sz="2600" dirty="0" smtClean="0"/>
              <a:t>The shade of local native plants also helps to cool the water and provide a habitat for invertebrates that eat midge larvae</a:t>
            </a:r>
          </a:p>
          <a:p>
            <a:endParaRPr lang="en-AU" sz="2600" dirty="0" smtClean="0"/>
          </a:p>
          <a:p>
            <a:pPr marL="457200" indent="-457200">
              <a:buFont typeface="Arial" pitchFamily="34" charset="0"/>
              <a:buChar char="•"/>
            </a:pPr>
            <a:r>
              <a:rPr lang="en-AU" sz="2600" dirty="0" smtClean="0"/>
              <a:t>Waterbirds and other wetland creatures now have a greater diversity of habitats for living at Lake Monger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980" y="289917"/>
            <a:ext cx="7848600" cy="1477328"/>
          </a:xfrm>
          <a:prstGeom prst="rect">
            <a:avLst/>
          </a:prstGeom>
        </p:spPr>
        <p:txBody>
          <a:bodyPr wrap="square">
            <a:spAutoFit/>
          </a:bodyPr>
          <a:lstStyle/>
          <a:p>
            <a:r>
              <a:rPr lang="en-AU" sz="2600" b="1" dirty="0" smtClean="0"/>
              <a:t>Activity</a:t>
            </a:r>
          </a:p>
          <a:p>
            <a:pPr algn="ctr"/>
            <a:endParaRPr lang="en-AU" sz="1200" b="1" dirty="0" smtClean="0"/>
          </a:p>
          <a:p>
            <a:pPr marL="457200" indent="-457200">
              <a:buFont typeface="Arial" pitchFamily="34" charset="0"/>
              <a:buChar char="•"/>
            </a:pPr>
            <a:r>
              <a:rPr lang="en-AU" sz="2600" dirty="0" smtClean="0"/>
              <a:t>Study these signs again. How is eutrophication reduced by not feeding the birds?</a:t>
            </a:r>
          </a:p>
        </p:txBody>
      </p:sp>
      <p:pic>
        <p:nvPicPr>
          <p:cNvPr id="4098" name="Picture 2" descr="Signs on the shore of the lake for the public, explaing rules on birds and caution on water quality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828800"/>
            <a:ext cx="61722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910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l"/>
            <a:r>
              <a:rPr lang="en-AU" sz="2600" b="1" dirty="0" smtClean="0"/>
              <a:t>Other ongoing </a:t>
            </a:r>
            <a:r>
              <a:rPr lang="en-AU" sz="2600" b="1" dirty="0"/>
              <a:t>r</a:t>
            </a:r>
            <a:r>
              <a:rPr lang="en-AU" sz="2600" b="1" dirty="0" smtClean="0"/>
              <a:t>esponses</a:t>
            </a:r>
            <a:endParaRPr lang="en-AU" sz="2600" b="1" dirty="0"/>
          </a:p>
        </p:txBody>
      </p:sp>
      <p:sp>
        <p:nvSpPr>
          <p:cNvPr id="3" name="Vertical Text Placeholder 2"/>
          <p:cNvSpPr>
            <a:spLocks noGrp="1"/>
          </p:cNvSpPr>
          <p:nvPr>
            <p:ph type="body" orient="vert" idx="1"/>
          </p:nvPr>
        </p:nvSpPr>
        <p:spPr>
          <a:xfrm>
            <a:off x="457200" y="1600200"/>
            <a:ext cx="8229600" cy="4343399"/>
          </a:xfrm>
        </p:spPr>
        <p:txBody>
          <a:bodyPr vert="horz">
            <a:noAutofit/>
          </a:bodyPr>
          <a:lstStyle/>
          <a:p>
            <a:r>
              <a:rPr lang="en-AU" sz="2600" dirty="0"/>
              <a:t>It has been recommended that environmental improvements be made such as stormwater monitoring, planting of </a:t>
            </a:r>
            <a:r>
              <a:rPr lang="en-AU" sz="2600" dirty="0" smtClean="0"/>
              <a:t>more fringing </a:t>
            </a:r>
            <a:r>
              <a:rPr lang="en-AU" sz="2600" dirty="0"/>
              <a:t>vegetation, eliminating the use of </a:t>
            </a:r>
            <a:r>
              <a:rPr lang="en-AU" sz="2600" dirty="0" smtClean="0"/>
              <a:t>fertilisers</a:t>
            </a:r>
            <a:r>
              <a:rPr lang="en-AU" sz="2600" dirty="0"/>
              <a:t>, and educating </a:t>
            </a:r>
            <a:r>
              <a:rPr lang="en-AU" sz="2600" dirty="0" smtClean="0"/>
              <a:t>people</a:t>
            </a:r>
          </a:p>
          <a:p>
            <a:endParaRPr lang="en-AU" sz="2600" dirty="0"/>
          </a:p>
          <a:p>
            <a:r>
              <a:rPr lang="en-AU" sz="2600" dirty="0"/>
              <a:t>Research is continuing into possible solutions in an attempt to </a:t>
            </a:r>
            <a:r>
              <a:rPr lang="en-AU" sz="2600" dirty="0" smtClean="0"/>
              <a:t>address </a:t>
            </a:r>
            <a:r>
              <a:rPr lang="en-AU" sz="2600" dirty="0"/>
              <a:t>the eutrophication problem</a:t>
            </a:r>
            <a:r>
              <a:rPr lang="en-AU" sz="2600" dirty="0" smtClean="0"/>
              <a:t>.</a:t>
            </a:r>
          </a:p>
        </p:txBody>
      </p:sp>
    </p:spTree>
    <p:extLst>
      <p:ext uri="{BB962C8B-B14F-4D97-AF65-F5344CB8AC3E}">
        <p14:creationId xmlns:p14="http://schemas.microsoft.com/office/powerpoint/2010/main" val="460924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AU" sz="3600" b="1" cap="small" dirty="0" smtClean="0"/>
              <a:t>Evaluation</a:t>
            </a:r>
            <a:endParaRPr lang="en-AU" sz="3600" b="1" cap="small" dirty="0"/>
          </a:p>
        </p:txBody>
      </p:sp>
      <p:sp>
        <p:nvSpPr>
          <p:cNvPr id="3" name="Vertical Text Placeholder 2"/>
          <p:cNvSpPr>
            <a:spLocks noGrp="1"/>
          </p:cNvSpPr>
          <p:nvPr>
            <p:ph type="body" orient="vert" idx="1"/>
          </p:nvPr>
        </p:nvSpPr>
        <p:spPr>
          <a:xfrm>
            <a:off x="990600" y="1981200"/>
            <a:ext cx="7010400" cy="2819400"/>
          </a:xfrm>
        </p:spPr>
        <p:txBody>
          <a:bodyPr vert="horz">
            <a:noAutofit/>
          </a:bodyPr>
          <a:lstStyle/>
          <a:p>
            <a:r>
              <a:rPr lang="en-AU" sz="2600" dirty="0" smtClean="0"/>
              <a:t>How do we know the management strategies implemented by the Town of Cambridge and the Water Corporation are working?</a:t>
            </a:r>
          </a:p>
        </p:txBody>
      </p:sp>
    </p:spTree>
    <p:extLst>
      <p:ext uri="{BB962C8B-B14F-4D97-AF65-F5344CB8AC3E}">
        <p14:creationId xmlns:p14="http://schemas.microsoft.com/office/powerpoint/2010/main" val="306653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AU" sz="3000" b="1" dirty="0" smtClean="0"/>
              <a:t>Evaluation method</a:t>
            </a:r>
            <a:endParaRPr lang="en-AU" sz="3000" b="1" dirty="0"/>
          </a:p>
        </p:txBody>
      </p:sp>
      <p:sp>
        <p:nvSpPr>
          <p:cNvPr id="3" name="Vertical Text Placeholder 2"/>
          <p:cNvSpPr>
            <a:spLocks noGrp="1"/>
          </p:cNvSpPr>
          <p:nvPr>
            <p:ph type="body" orient="vert" idx="1"/>
          </p:nvPr>
        </p:nvSpPr>
        <p:spPr>
          <a:xfrm>
            <a:off x="914400" y="1981200"/>
            <a:ext cx="7315200" cy="3581400"/>
          </a:xfrm>
        </p:spPr>
        <p:txBody>
          <a:bodyPr vert="horz">
            <a:noAutofit/>
          </a:bodyPr>
          <a:lstStyle/>
          <a:p>
            <a:pPr lvl="0"/>
            <a:r>
              <a:rPr lang="en-US" sz="2600" dirty="0" smtClean="0">
                <a:solidFill>
                  <a:prstClr val="black"/>
                </a:solidFill>
              </a:rPr>
              <a:t>In this virtual tour, a </a:t>
            </a:r>
            <a:r>
              <a:rPr lang="en-US" sz="2600" dirty="0">
                <a:solidFill>
                  <a:prstClr val="black"/>
                </a:solidFill>
              </a:rPr>
              <a:t>simple evaluation method </a:t>
            </a:r>
            <a:r>
              <a:rPr lang="en-US" sz="2600" dirty="0" smtClean="0">
                <a:solidFill>
                  <a:prstClr val="black"/>
                </a:solidFill>
              </a:rPr>
              <a:t>was used to </a:t>
            </a:r>
            <a:r>
              <a:rPr lang="en-US" sz="2600" dirty="0">
                <a:solidFill>
                  <a:prstClr val="black"/>
                </a:solidFill>
              </a:rPr>
              <a:t>provide valuable information on the effectiveness of current management </a:t>
            </a:r>
            <a:r>
              <a:rPr lang="en-US" sz="2600" dirty="0" smtClean="0">
                <a:solidFill>
                  <a:prstClr val="black"/>
                </a:solidFill>
              </a:rPr>
              <a:t>strategies</a:t>
            </a:r>
          </a:p>
          <a:p>
            <a:pPr lvl="0"/>
            <a:endParaRPr lang="en-AU" sz="1200" dirty="0">
              <a:solidFill>
                <a:prstClr val="black"/>
              </a:solidFill>
            </a:endParaRPr>
          </a:p>
          <a:p>
            <a:r>
              <a:rPr lang="en-AU" sz="2600" dirty="0" smtClean="0"/>
              <a:t>Students gave a rating of 1–10 </a:t>
            </a:r>
            <a:r>
              <a:rPr lang="en-AU" sz="2600" dirty="0"/>
              <a:t>at three different points along the channel and then </a:t>
            </a:r>
            <a:r>
              <a:rPr lang="en-AU" sz="2600" dirty="0" smtClean="0"/>
              <a:t>at </a:t>
            </a:r>
            <a:r>
              <a:rPr lang="en-AU" sz="2600" dirty="0"/>
              <a:t>the main </a:t>
            </a:r>
            <a:r>
              <a:rPr lang="en-AU" sz="2600" dirty="0" smtClean="0"/>
              <a:t>lake</a:t>
            </a:r>
          </a:p>
          <a:p>
            <a:endParaRPr lang="en-AU" sz="1200" dirty="0" smtClean="0"/>
          </a:p>
          <a:p>
            <a:r>
              <a:rPr lang="en-AU" sz="2600" dirty="0" smtClean="0"/>
              <a:t>10/10 was excellent and 1/10 was poor</a:t>
            </a:r>
          </a:p>
        </p:txBody>
      </p:sp>
    </p:spTree>
    <p:extLst>
      <p:ext uri="{BB962C8B-B14F-4D97-AF65-F5344CB8AC3E}">
        <p14:creationId xmlns:p14="http://schemas.microsoft.com/office/powerpoint/2010/main" val="4223152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76300" y="762000"/>
            <a:ext cx="7315200" cy="1981200"/>
          </a:xfrm>
        </p:spPr>
        <p:txBody>
          <a:bodyPr vert="horz">
            <a:normAutofit/>
          </a:bodyPr>
          <a:lstStyle/>
          <a:p>
            <a:r>
              <a:rPr lang="en-AU" sz="2600" dirty="0" smtClean="0"/>
              <a:t>Do you remember this part of the channel at </a:t>
            </a:r>
            <a:r>
              <a:rPr lang="en-AU" sz="2600" dirty="0"/>
              <a:t>the </a:t>
            </a:r>
            <a:r>
              <a:rPr lang="en-AU" sz="2600" dirty="0" smtClean="0"/>
              <a:t>entry point </a:t>
            </a:r>
            <a:r>
              <a:rPr lang="en-AU" sz="2600" dirty="0"/>
              <a:t>of the first drain located in the north-eastern corner of the </a:t>
            </a:r>
            <a:r>
              <a:rPr lang="en-AU" sz="2600" dirty="0" smtClean="0"/>
              <a:t>lake? </a:t>
            </a:r>
          </a:p>
          <a:p>
            <a:r>
              <a:rPr lang="en-AU" sz="2600" dirty="0" smtClean="0"/>
              <a:t>What rating did you give it out of 10? Why?</a:t>
            </a:r>
            <a:endParaRPr lang="en-AU" sz="2600" dirty="0"/>
          </a:p>
          <a:p>
            <a:endParaRPr lang="en-AU" dirty="0" smtClean="0"/>
          </a:p>
        </p:txBody>
      </p:sp>
      <p:pic>
        <p:nvPicPr>
          <p:cNvPr id="5" name="Picture 2" descr="The water channel on the north east corner of the lake with poor quality water"/>
          <p:cNvPicPr>
            <a:picLocks noChangeAspect="1" noChangeArrowheads="1"/>
          </p:cNvPicPr>
          <p:nvPr/>
        </p:nvPicPr>
        <p:blipFill>
          <a:blip r:embed="rId2" cstate="print"/>
          <a:srcRect/>
          <a:stretch>
            <a:fillRect/>
          </a:stretch>
        </p:blipFill>
        <p:spPr bwMode="auto">
          <a:xfrm>
            <a:off x="1905000" y="2603500"/>
            <a:ext cx="5105400" cy="3914140"/>
          </a:xfrm>
          <a:prstGeom prst="rect">
            <a:avLst/>
          </a:prstGeom>
          <a:noFill/>
        </p:spPr>
      </p:pic>
    </p:spTree>
    <p:extLst>
      <p:ext uri="{BB962C8B-B14F-4D97-AF65-F5344CB8AC3E}">
        <p14:creationId xmlns:p14="http://schemas.microsoft.com/office/powerpoint/2010/main" val="2808367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62000" y="609600"/>
            <a:ext cx="8001000" cy="1676400"/>
          </a:xfrm>
        </p:spPr>
        <p:txBody>
          <a:bodyPr vert="horz">
            <a:normAutofit/>
          </a:bodyPr>
          <a:lstStyle/>
          <a:p>
            <a:r>
              <a:rPr lang="en-AU" sz="2600" dirty="0" smtClean="0"/>
              <a:t>As you travel further south along the channel this is what you see</a:t>
            </a:r>
          </a:p>
          <a:p>
            <a:r>
              <a:rPr lang="en-AU" sz="2600" dirty="0" smtClean="0"/>
              <a:t>Give it a rating out of 10. Justify your rating</a:t>
            </a:r>
            <a:endParaRPr lang="en-AU" sz="2600" dirty="0"/>
          </a:p>
          <a:p>
            <a:endParaRPr lang="en-AU" dirty="0" smtClean="0"/>
          </a:p>
        </p:txBody>
      </p:sp>
      <p:pic>
        <p:nvPicPr>
          <p:cNvPr id="5122" name="Picture 2" descr="The water chan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199" y="2019299"/>
            <a:ext cx="5943601" cy="445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23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609600"/>
            <a:ext cx="8039100" cy="1676400"/>
          </a:xfrm>
        </p:spPr>
        <p:txBody>
          <a:bodyPr vert="horz">
            <a:normAutofit/>
          </a:bodyPr>
          <a:lstStyle/>
          <a:p>
            <a:r>
              <a:rPr lang="en-AU" sz="2600" dirty="0" smtClean="0"/>
              <a:t>Again as you travel further south along the channel this is what you see</a:t>
            </a:r>
          </a:p>
          <a:p>
            <a:r>
              <a:rPr lang="en-AU" sz="2600" dirty="0" smtClean="0"/>
              <a:t>Give it a rating out of 10 and justify your rating</a:t>
            </a:r>
            <a:endParaRPr lang="en-AU" sz="2600" dirty="0"/>
          </a:p>
          <a:p>
            <a:endParaRPr lang="en-AU" dirty="0" smtClean="0"/>
          </a:p>
        </p:txBody>
      </p:sp>
      <p:pic>
        <p:nvPicPr>
          <p:cNvPr id="6146" name="Picture 2" descr="The water channel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019300"/>
            <a:ext cx="5943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986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gn for visitors showing a map of Lake Mongor and tourist infromation"/>
          <p:cNvPicPr>
            <a:picLocks noChangeAspect="1" noChangeArrowheads="1"/>
          </p:cNvPicPr>
          <p:nvPr/>
        </p:nvPicPr>
        <p:blipFill>
          <a:blip r:embed="rId2" cstate="print"/>
          <a:srcRect/>
          <a:stretch>
            <a:fillRect/>
          </a:stretch>
        </p:blipFill>
        <p:spPr bwMode="auto">
          <a:xfrm>
            <a:off x="2286000" y="533400"/>
            <a:ext cx="4210050" cy="5613400"/>
          </a:xfrm>
          <a:prstGeom prst="rect">
            <a:avLst/>
          </a:prstGeom>
          <a:noFill/>
        </p:spPr>
      </p:pic>
      <p:sp>
        <p:nvSpPr>
          <p:cNvPr id="2" name="TextBox 1"/>
          <p:cNvSpPr txBox="1"/>
          <p:nvPr/>
        </p:nvSpPr>
        <p:spPr>
          <a:xfrm>
            <a:off x="5105400" y="6290872"/>
            <a:ext cx="3886200" cy="276999"/>
          </a:xfrm>
          <a:prstGeom prst="rect">
            <a:avLst/>
          </a:prstGeom>
          <a:noFill/>
        </p:spPr>
        <p:txBody>
          <a:bodyPr wrap="square" rtlCol="0">
            <a:spAutoFit/>
          </a:bodyPr>
          <a:lstStyle/>
          <a:p>
            <a:r>
              <a:rPr lang="en-US" sz="1200" dirty="0" smtClean="0">
                <a:cs typeface="Arial" pitchFamily="34" charset="0"/>
              </a:rPr>
              <a:t>Source: Image </a:t>
            </a:r>
            <a:r>
              <a:rPr lang="en-US" sz="1200" dirty="0">
                <a:cs typeface="Arial" pitchFamily="34" charset="0"/>
              </a:rPr>
              <a:t>c</a:t>
            </a:r>
            <a:r>
              <a:rPr lang="en-US" sz="1200" dirty="0" smtClean="0">
                <a:cs typeface="Arial" pitchFamily="34" charset="0"/>
              </a:rPr>
              <a:t>reated and supplied  by </a:t>
            </a:r>
            <a:r>
              <a:rPr lang="en-AU" sz="1200" dirty="0">
                <a:ea typeface="Calibri"/>
                <a:cs typeface="Times New Roman"/>
              </a:rPr>
              <a:t>Tamara Boyer </a:t>
            </a:r>
            <a:endParaRPr lang="en-AU" sz="1200" dirty="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85800" y="533401"/>
            <a:ext cx="8001000" cy="1524000"/>
          </a:xfrm>
        </p:spPr>
        <p:txBody>
          <a:bodyPr vert="horz">
            <a:normAutofit/>
          </a:bodyPr>
          <a:lstStyle/>
          <a:p>
            <a:r>
              <a:rPr lang="en-AU" sz="2600" dirty="0" smtClean="0"/>
              <a:t>This is the southern most end of the channel. You can also see the main lake from here</a:t>
            </a:r>
          </a:p>
          <a:p>
            <a:r>
              <a:rPr lang="en-AU" sz="2600" dirty="0" smtClean="0"/>
              <a:t>Give it a rating out of 10 and justify your rating</a:t>
            </a:r>
            <a:endParaRPr lang="en-AU" sz="2600" dirty="0"/>
          </a:p>
          <a:p>
            <a:endParaRPr lang="en-AU" dirty="0" smtClean="0"/>
          </a:p>
        </p:txBody>
      </p:sp>
      <p:pic>
        <p:nvPicPr>
          <p:cNvPr id="7170" name="Picture 2" descr="The water channel at the end beside the 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962150"/>
            <a:ext cx="60198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632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066800"/>
            <a:ext cx="7315200" cy="1477328"/>
          </a:xfrm>
          <a:prstGeom prst="rect">
            <a:avLst/>
          </a:prstGeom>
        </p:spPr>
        <p:txBody>
          <a:bodyPr wrap="square">
            <a:spAutoFit/>
          </a:bodyPr>
          <a:lstStyle/>
          <a:p>
            <a:pPr marL="457200" indent="-457200">
              <a:buFont typeface="Arial" pitchFamily="34" charset="0"/>
              <a:buChar char="•"/>
            </a:pPr>
            <a:r>
              <a:rPr lang="en-AU" sz="2600" dirty="0" smtClean="0"/>
              <a:t>pH measures the acidity or alkalinity of the water in the lake </a:t>
            </a:r>
          </a:p>
          <a:p>
            <a:pPr marL="171450" indent="-171450">
              <a:buFont typeface="Arial" pitchFamily="34" charset="0"/>
              <a:buChar char="•"/>
            </a:pPr>
            <a:endParaRPr lang="en-AU" sz="1200" dirty="0"/>
          </a:p>
          <a:p>
            <a:pPr marL="457200" indent="-457200">
              <a:buFont typeface="Arial" pitchFamily="34" charset="0"/>
              <a:buChar char="•"/>
            </a:pPr>
            <a:r>
              <a:rPr lang="en-AU" sz="2600" dirty="0" smtClean="0"/>
              <a:t>A pH of 7 is considered neutral</a:t>
            </a:r>
            <a:endParaRPr lang="en-AU" sz="3200" dirty="0" smtClean="0"/>
          </a:p>
        </p:txBody>
      </p:sp>
      <p:sp>
        <p:nvSpPr>
          <p:cNvPr id="4" name="Rectangle 3"/>
          <p:cNvSpPr/>
          <p:nvPr/>
        </p:nvSpPr>
        <p:spPr>
          <a:xfrm>
            <a:off x="929390" y="4800600"/>
            <a:ext cx="7605010" cy="1477328"/>
          </a:xfrm>
          <a:prstGeom prst="rect">
            <a:avLst/>
          </a:prstGeom>
        </p:spPr>
        <p:txBody>
          <a:bodyPr wrap="square">
            <a:spAutoFit/>
          </a:bodyPr>
          <a:lstStyle/>
          <a:p>
            <a:pPr marL="457200" indent="-457200">
              <a:buFont typeface="Arial" pitchFamily="34" charset="0"/>
              <a:buChar char="•"/>
            </a:pPr>
            <a:r>
              <a:rPr lang="en-AU" sz="2600" dirty="0" smtClean="0"/>
              <a:t>The pH of the water is important to aquatic life</a:t>
            </a:r>
          </a:p>
          <a:p>
            <a:pPr marL="171450" indent="-171450">
              <a:buFont typeface="Arial" pitchFamily="34" charset="0"/>
              <a:buChar char="•"/>
            </a:pPr>
            <a:endParaRPr lang="en-AU" sz="1200" dirty="0" smtClean="0"/>
          </a:p>
          <a:p>
            <a:pPr marL="457200" indent="-457200">
              <a:buFont typeface="Arial" pitchFamily="34" charset="0"/>
              <a:buChar char="•"/>
            </a:pPr>
            <a:r>
              <a:rPr lang="en-AU" sz="2600" dirty="0" smtClean="0"/>
              <a:t>If the pH falls below 4 or rises above 9 then life will struggle to survive</a:t>
            </a:r>
          </a:p>
        </p:txBody>
      </p:sp>
      <p:pic>
        <p:nvPicPr>
          <p:cNvPr id="5122" name="Picture 2" descr="Coloured water testing strip from acidic (red) to alkali (blue)"/>
          <p:cNvPicPr>
            <a:picLocks noChangeAspect="1" noChangeArrowheads="1"/>
          </p:cNvPicPr>
          <p:nvPr/>
        </p:nvPicPr>
        <p:blipFill>
          <a:blip r:embed="rId3" cstate="print"/>
          <a:srcRect/>
          <a:stretch>
            <a:fillRect/>
          </a:stretch>
        </p:blipFill>
        <p:spPr bwMode="auto">
          <a:xfrm>
            <a:off x="990600" y="2819400"/>
            <a:ext cx="7315200" cy="1524000"/>
          </a:xfrm>
          <a:prstGeom prst="rect">
            <a:avLst/>
          </a:prstGeom>
          <a:noFill/>
        </p:spPr>
      </p:pic>
      <p:sp>
        <p:nvSpPr>
          <p:cNvPr id="5" name="Rectangle 4"/>
          <p:cNvSpPr/>
          <p:nvPr/>
        </p:nvSpPr>
        <p:spPr>
          <a:xfrm>
            <a:off x="723900" y="457200"/>
            <a:ext cx="7581900" cy="553998"/>
          </a:xfrm>
          <a:prstGeom prst="rect">
            <a:avLst/>
          </a:prstGeom>
        </p:spPr>
        <p:txBody>
          <a:bodyPr wrap="square">
            <a:spAutoFit/>
          </a:bodyPr>
          <a:lstStyle/>
          <a:p>
            <a:pPr algn="ctr"/>
            <a:r>
              <a:rPr lang="en-AU" sz="3000" b="1" dirty="0" smtClean="0"/>
              <a:t>Water quality </a:t>
            </a:r>
            <a:r>
              <a:rPr lang="en-AU" sz="3000" b="1" dirty="0"/>
              <a:t>t</a:t>
            </a:r>
            <a:r>
              <a:rPr lang="en-AU" sz="3000" b="1" dirty="0" smtClean="0"/>
              <a:t>esting </a:t>
            </a:r>
            <a:r>
              <a:rPr lang="en-AU" sz="3000" b="1" dirty="0"/>
              <a:t>u</a:t>
            </a:r>
            <a:r>
              <a:rPr lang="en-AU" sz="3000" b="1" dirty="0" smtClean="0"/>
              <a:t>sing the pH kit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359262"/>
            <a:ext cx="8305800" cy="2739211"/>
          </a:xfrm>
          <a:prstGeom prst="rect">
            <a:avLst/>
          </a:prstGeom>
        </p:spPr>
        <p:txBody>
          <a:bodyPr wrap="square">
            <a:spAutoFit/>
          </a:bodyPr>
          <a:lstStyle/>
          <a:p>
            <a:r>
              <a:rPr lang="en-US" sz="2600" b="1" dirty="0" smtClean="0"/>
              <a:t>Activity</a:t>
            </a:r>
            <a:endParaRPr lang="en-AU" sz="2600" b="1" dirty="0" smtClean="0"/>
          </a:p>
          <a:p>
            <a:pPr marL="457200" indent="-457200">
              <a:buFont typeface="Arial" pitchFamily="34" charset="0"/>
              <a:buChar char="•"/>
            </a:pPr>
            <a:r>
              <a:rPr lang="en-AU" sz="2600" dirty="0"/>
              <a:t>F</a:t>
            </a:r>
            <a:r>
              <a:rPr lang="en-AU" sz="2600" dirty="0" smtClean="0"/>
              <a:t>ill a test tube with lake water (away from the drains). Use a few drops of universal indicator to determine the pH of the lake</a:t>
            </a:r>
          </a:p>
          <a:p>
            <a:pPr marL="457200" indent="-457200">
              <a:buFont typeface="Arial" pitchFamily="34" charset="0"/>
              <a:buChar char="•"/>
            </a:pPr>
            <a:endParaRPr lang="en-AU" sz="1200" dirty="0" smtClean="0"/>
          </a:p>
          <a:p>
            <a:pPr marL="457200" indent="-457200">
              <a:buFont typeface="Arial" pitchFamily="34" charset="0"/>
              <a:buChar char="•"/>
            </a:pPr>
            <a:r>
              <a:rPr lang="en-AU" sz="2600" dirty="0" smtClean="0"/>
              <a:t>Repeat this testing at various places along the nutrient stripping channel and in the main lake</a:t>
            </a:r>
          </a:p>
        </p:txBody>
      </p:sp>
      <p:pic>
        <p:nvPicPr>
          <p:cNvPr id="27650" name="Picture 2" descr="Student testing waterquality using the coloured testing strip"/>
          <p:cNvPicPr>
            <a:picLocks noChangeAspect="1" noChangeArrowheads="1"/>
          </p:cNvPicPr>
          <p:nvPr/>
        </p:nvPicPr>
        <p:blipFill>
          <a:blip r:embed="rId3" cstate="print"/>
          <a:srcRect/>
          <a:stretch>
            <a:fillRect/>
          </a:stretch>
        </p:blipFill>
        <p:spPr bwMode="auto">
          <a:xfrm>
            <a:off x="2362200" y="3098473"/>
            <a:ext cx="4419600" cy="33147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8305800" cy="4278094"/>
          </a:xfrm>
          <a:prstGeom prst="rect">
            <a:avLst/>
          </a:prstGeom>
        </p:spPr>
        <p:txBody>
          <a:bodyPr wrap="square">
            <a:spAutoFit/>
          </a:bodyPr>
          <a:lstStyle/>
          <a:p>
            <a:pPr algn="ctr"/>
            <a:r>
              <a:rPr lang="en-AU" sz="3600" b="1" dirty="0" smtClean="0"/>
              <a:t>Water quality </a:t>
            </a:r>
            <a:r>
              <a:rPr lang="en-AU" sz="3600" b="1" dirty="0"/>
              <a:t>t</a:t>
            </a:r>
            <a:r>
              <a:rPr lang="en-AU" sz="3600" b="1" dirty="0" smtClean="0"/>
              <a:t>esting </a:t>
            </a:r>
            <a:r>
              <a:rPr lang="en-AU" sz="3600" b="1" dirty="0"/>
              <a:t>u</a:t>
            </a:r>
            <a:r>
              <a:rPr lang="en-AU" sz="3600" b="1" dirty="0" smtClean="0"/>
              <a:t>sing </a:t>
            </a:r>
            <a:br>
              <a:rPr lang="en-AU" sz="3600" b="1" dirty="0" smtClean="0"/>
            </a:br>
            <a:r>
              <a:rPr lang="en-AU" sz="3600" b="1" dirty="0" smtClean="0"/>
              <a:t>aquatic invertebrates</a:t>
            </a:r>
          </a:p>
          <a:p>
            <a:endParaRPr lang="en-AU" sz="3200" dirty="0" smtClean="0"/>
          </a:p>
          <a:p>
            <a:pPr marL="457200" indent="-457200">
              <a:buFont typeface="Arial" pitchFamily="34" charset="0"/>
              <a:buChar char="•"/>
            </a:pPr>
            <a:r>
              <a:rPr lang="en-AU" sz="2600" dirty="0" smtClean="0"/>
              <a:t>While tests for pH can reveal a lot about the health of a wetland, another way to determine the water quality is to find, examine, and count aquatic invertebrates</a:t>
            </a:r>
          </a:p>
          <a:p>
            <a:r>
              <a:rPr lang="en-AU" sz="1200" dirty="0" smtClean="0"/>
              <a:t> </a:t>
            </a:r>
          </a:p>
          <a:p>
            <a:pPr marL="457200" indent="-457200">
              <a:buFont typeface="Arial" pitchFamily="34" charset="0"/>
              <a:buChar char="•"/>
            </a:pPr>
            <a:r>
              <a:rPr lang="en-AU" sz="2600" dirty="0" smtClean="0"/>
              <a:t>Aquatic invertebrates are very good indicators of whether the water is clean or polluted. This is because many invertebrates are highly sensitive to pollution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09666"/>
            <a:ext cx="8305800" cy="6063198"/>
          </a:xfrm>
          <a:prstGeom prst="rect">
            <a:avLst/>
          </a:prstGeom>
        </p:spPr>
        <p:txBody>
          <a:bodyPr wrap="square">
            <a:spAutoFit/>
          </a:bodyPr>
          <a:lstStyle/>
          <a:p>
            <a:r>
              <a:rPr lang="en-AU" sz="2600" b="1" dirty="0" smtClean="0"/>
              <a:t>Activity</a:t>
            </a:r>
          </a:p>
          <a:p>
            <a:endParaRPr lang="en-AU" sz="1200" dirty="0" smtClean="0"/>
          </a:p>
          <a:p>
            <a:pPr marL="457200" indent="-457200">
              <a:buFont typeface="Arial" pitchFamily="34" charset="0"/>
              <a:buChar char="•"/>
            </a:pPr>
            <a:r>
              <a:rPr lang="en-AU" sz="2600" dirty="0" smtClean="0"/>
              <a:t>Carefully take a scoop of sediment from the lake</a:t>
            </a:r>
          </a:p>
          <a:p>
            <a:pPr marL="457200" indent="-457200">
              <a:buFont typeface="Arial" pitchFamily="34" charset="0"/>
              <a:buChar char="•"/>
            </a:pPr>
            <a:endParaRPr lang="en-AU" sz="1200" dirty="0" smtClean="0"/>
          </a:p>
          <a:p>
            <a:pPr marL="457200" indent="-457200">
              <a:buFont typeface="Arial" pitchFamily="34" charset="0"/>
              <a:buChar char="•"/>
            </a:pPr>
            <a:r>
              <a:rPr lang="en-AU" sz="2600" dirty="0"/>
              <a:t>Use the identification and rating charts which have been provided. Follow the instructions on them to help you determine the water </a:t>
            </a:r>
            <a:r>
              <a:rPr lang="en-AU" sz="2600" dirty="0" smtClean="0"/>
              <a:t>quality</a:t>
            </a:r>
          </a:p>
          <a:p>
            <a:pPr marL="457200" indent="-457200">
              <a:buFont typeface="Arial" pitchFamily="34" charset="0"/>
              <a:buChar char="•"/>
            </a:pPr>
            <a:endParaRPr lang="en-AU" sz="2600" dirty="0" smtClean="0"/>
          </a:p>
          <a:p>
            <a:r>
              <a:rPr lang="en-AU" sz="2600" dirty="0" smtClean="0">
                <a:solidFill>
                  <a:prstClr val="black"/>
                </a:solidFill>
              </a:rPr>
              <a:t>Determining  the water </a:t>
            </a:r>
            <a:r>
              <a:rPr lang="en-AU" sz="2600" dirty="0">
                <a:solidFill>
                  <a:prstClr val="black"/>
                </a:solidFill>
              </a:rPr>
              <a:t>quality</a:t>
            </a:r>
            <a:endParaRPr lang="en-AU" sz="2600" dirty="0" smtClean="0"/>
          </a:p>
          <a:p>
            <a:pPr marL="457200" indent="-457200">
              <a:buFont typeface="Arial" pitchFamily="34" charset="0"/>
              <a:buChar char="•"/>
            </a:pPr>
            <a:r>
              <a:rPr lang="en-AU" sz="2600" dirty="0" smtClean="0"/>
              <a:t>The </a:t>
            </a:r>
            <a:r>
              <a:rPr lang="en-AU" sz="2600" dirty="0"/>
              <a:t>presence of highly sensitive organisms that can only survive in clean water is a good indicator that all is well in the wetland</a:t>
            </a:r>
            <a:r>
              <a:rPr lang="en-AU" sz="2600" dirty="0" smtClean="0"/>
              <a:t>. For </a:t>
            </a:r>
            <a:r>
              <a:rPr lang="en-AU" sz="2600" dirty="0"/>
              <a:t>example, a lake that contains </a:t>
            </a:r>
            <a:r>
              <a:rPr lang="en-AU" sz="2600" dirty="0" smtClean="0"/>
              <a:t>caddis flies </a:t>
            </a:r>
            <a:r>
              <a:rPr lang="en-AU" sz="2600" dirty="0"/>
              <a:t>and mayflies is a healthy </a:t>
            </a:r>
            <a:r>
              <a:rPr lang="en-AU" sz="2600" dirty="0" smtClean="0"/>
              <a:t>pond </a:t>
            </a:r>
          </a:p>
          <a:p>
            <a:pPr marL="457200" indent="-457200">
              <a:buFont typeface="Arial" pitchFamily="34" charset="0"/>
              <a:buChar char="•"/>
            </a:pPr>
            <a:endParaRPr lang="en-AU" sz="1200" dirty="0" smtClean="0"/>
          </a:p>
          <a:p>
            <a:pPr marL="457200" indent="-457200">
              <a:buFont typeface="Arial" pitchFamily="34" charset="0"/>
              <a:buChar char="•"/>
            </a:pPr>
            <a:r>
              <a:rPr lang="en-AU" sz="2600" dirty="0" smtClean="0"/>
              <a:t>A </a:t>
            </a:r>
            <a:r>
              <a:rPr lang="en-AU" sz="2600" dirty="0"/>
              <a:t>pond that only contains worms, flatworms, and snails is likely to be </a:t>
            </a:r>
            <a:r>
              <a:rPr lang="en-AU" sz="2600" dirty="0" smtClean="0"/>
              <a:t>unhealthy</a:t>
            </a:r>
          </a:p>
        </p:txBody>
      </p:sp>
    </p:spTree>
    <p:extLst>
      <p:ext uri="{BB962C8B-B14F-4D97-AF65-F5344CB8AC3E}">
        <p14:creationId xmlns:p14="http://schemas.microsoft.com/office/powerpoint/2010/main" val="2024557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udents examining collected sediment from the 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8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34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t=&quot;&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41092"/>
            <a:ext cx="6253541" cy="297179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alt=&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0030" y="3810000"/>
            <a:ext cx="6141570" cy="2362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2448580"/>
            <a:ext cx="1976059" cy="523220"/>
          </a:xfrm>
          <a:prstGeom prst="rect">
            <a:avLst/>
          </a:prstGeom>
          <a:noFill/>
        </p:spPr>
        <p:txBody>
          <a:bodyPr wrap="square" rtlCol="0">
            <a:spAutoFit/>
          </a:bodyPr>
          <a:lstStyle/>
          <a:p>
            <a:r>
              <a:rPr lang="en-AU" sz="2800" dirty="0" smtClean="0"/>
              <a:t> Mayfly</a:t>
            </a:r>
            <a:endParaRPr lang="en-AU" sz="2800" dirty="0"/>
          </a:p>
        </p:txBody>
      </p:sp>
      <p:sp>
        <p:nvSpPr>
          <p:cNvPr id="6" name="TextBox 5"/>
          <p:cNvSpPr txBox="1"/>
          <p:nvPr/>
        </p:nvSpPr>
        <p:spPr>
          <a:xfrm>
            <a:off x="1143000" y="5410200"/>
            <a:ext cx="1600200" cy="523220"/>
          </a:xfrm>
          <a:prstGeom prst="rect">
            <a:avLst/>
          </a:prstGeom>
          <a:noFill/>
        </p:spPr>
        <p:txBody>
          <a:bodyPr wrap="square" rtlCol="0">
            <a:spAutoFit/>
          </a:bodyPr>
          <a:lstStyle/>
          <a:p>
            <a:r>
              <a:rPr lang="en-AU" sz="2800" dirty="0" smtClean="0"/>
              <a:t>Caddis fly</a:t>
            </a:r>
            <a:endParaRPr lang="en-AU" sz="2800" dirty="0"/>
          </a:p>
        </p:txBody>
      </p:sp>
      <p:sp>
        <p:nvSpPr>
          <p:cNvPr id="3" name="Rectangle 2"/>
          <p:cNvSpPr/>
          <p:nvPr/>
        </p:nvSpPr>
        <p:spPr>
          <a:xfrm>
            <a:off x="4724400" y="6336268"/>
            <a:ext cx="4419600" cy="276999"/>
          </a:xfrm>
          <a:prstGeom prst="rect">
            <a:avLst/>
          </a:prstGeom>
        </p:spPr>
        <p:txBody>
          <a:bodyPr wrap="square">
            <a:spAutoFit/>
          </a:bodyPr>
          <a:lstStyle/>
          <a:p>
            <a:r>
              <a:rPr lang="en-AU" sz="1200" dirty="0"/>
              <a:t>© Department of Environment and Conservation, Western Australia</a:t>
            </a:r>
          </a:p>
        </p:txBody>
      </p:sp>
    </p:spTree>
    <p:extLst>
      <p:ext uri="{BB962C8B-B14F-4D97-AF65-F5344CB8AC3E}">
        <p14:creationId xmlns:p14="http://schemas.microsoft.com/office/powerpoint/2010/main" val="577524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305800" cy="5816977"/>
          </a:xfrm>
          <a:prstGeom prst="rect">
            <a:avLst/>
          </a:prstGeom>
        </p:spPr>
        <p:txBody>
          <a:bodyPr wrap="square">
            <a:spAutoFit/>
          </a:bodyPr>
          <a:lstStyle/>
          <a:p>
            <a:pPr algn="ctr"/>
            <a:r>
              <a:rPr lang="en-US" sz="3600" b="1" cap="small" dirty="0" smtClean="0"/>
              <a:t>Activities</a:t>
            </a:r>
            <a:endParaRPr lang="en-AU" sz="3600" b="1" cap="small" dirty="0" smtClean="0"/>
          </a:p>
          <a:p>
            <a:endParaRPr lang="en-AU" sz="1200" dirty="0" smtClean="0"/>
          </a:p>
          <a:p>
            <a:r>
              <a:rPr lang="en-AU" sz="2600" dirty="0" smtClean="0"/>
              <a:t>Try the following activities based on the virtual fieldwork you have completed</a:t>
            </a:r>
          </a:p>
          <a:p>
            <a:endParaRPr lang="en-AU" sz="1200" dirty="0"/>
          </a:p>
          <a:p>
            <a:pPr marL="514350" indent="-514350">
              <a:buAutoNum type="arabicPeriod"/>
            </a:pPr>
            <a:r>
              <a:rPr lang="en-AU" sz="2600" dirty="0" smtClean="0"/>
              <a:t>Describe the various source, sink, service and spiritual functions of Lake Monger</a:t>
            </a:r>
          </a:p>
          <a:p>
            <a:pPr marL="514350" indent="-514350">
              <a:buAutoNum type="arabicPeriod"/>
            </a:pPr>
            <a:r>
              <a:rPr lang="en-AU" sz="2600" dirty="0" smtClean="0"/>
              <a:t>Construct a human-environment system diagram on a large sheet of paper and insert a summary of the elements for Lake Monger</a:t>
            </a:r>
          </a:p>
          <a:p>
            <a:pPr marL="514350" indent="-514350">
              <a:buAutoNum type="arabicPeriod"/>
            </a:pPr>
            <a:r>
              <a:rPr lang="en-AU" sz="2600" dirty="0" smtClean="0"/>
              <a:t>Describe one major environmental impact which has occurred as a result of human actions and specify the biological processes involved</a:t>
            </a:r>
          </a:p>
          <a:p>
            <a:pPr marL="514350" indent="-514350">
              <a:buAutoNum type="arabicPeriod"/>
            </a:pPr>
            <a:r>
              <a:rPr lang="en-AU" sz="2600" dirty="0" smtClean="0"/>
              <a:t>Outline one strategy which has been used to overcome this impact and evaluate its effectiveness</a:t>
            </a:r>
          </a:p>
        </p:txBody>
      </p:sp>
    </p:spTree>
    <p:extLst>
      <p:ext uri="{BB962C8B-B14F-4D97-AF65-F5344CB8AC3E}">
        <p14:creationId xmlns:p14="http://schemas.microsoft.com/office/powerpoint/2010/main" val="862064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8305800" cy="1692771"/>
          </a:xfrm>
          <a:prstGeom prst="rect">
            <a:avLst/>
          </a:prstGeom>
        </p:spPr>
        <p:txBody>
          <a:bodyPr wrap="square">
            <a:spAutoFit/>
          </a:bodyPr>
          <a:lstStyle/>
          <a:p>
            <a:endParaRPr lang="en-AU" sz="3200" dirty="0" smtClean="0"/>
          </a:p>
          <a:p>
            <a:pPr algn="ctr"/>
            <a:r>
              <a:rPr lang="en-AU" sz="3600" cap="small" dirty="0" smtClean="0"/>
              <a:t>Visit a local wetland and </a:t>
            </a:r>
            <a:br>
              <a:rPr lang="en-AU" sz="3600" cap="small" dirty="0" smtClean="0"/>
            </a:br>
            <a:r>
              <a:rPr lang="en-AU" sz="3600" cap="small" dirty="0" smtClean="0"/>
              <a:t>complete your own fieldwork!</a:t>
            </a:r>
          </a:p>
        </p:txBody>
      </p:sp>
      <p:pic>
        <p:nvPicPr>
          <p:cNvPr id="3" name="Picture 2" descr="Students sitting on the bank of the lake with city in the background"/>
          <p:cNvPicPr>
            <a:picLocks noChangeAspect="1" noChangeArrowheads="1"/>
          </p:cNvPicPr>
          <p:nvPr/>
        </p:nvPicPr>
        <p:blipFill>
          <a:blip r:embed="rId3" cstate="print"/>
          <a:srcRect/>
          <a:stretch>
            <a:fillRect/>
          </a:stretch>
        </p:blipFill>
        <p:spPr bwMode="auto">
          <a:xfrm>
            <a:off x="2209800" y="2286000"/>
            <a:ext cx="4648200" cy="3486150"/>
          </a:xfrm>
          <a:prstGeom prst="rect">
            <a:avLst/>
          </a:prstGeom>
          <a:noFill/>
        </p:spPr>
      </p:pic>
      <p:sp>
        <p:nvSpPr>
          <p:cNvPr id="4" name="TextBox 3"/>
          <p:cNvSpPr txBox="1"/>
          <p:nvPr/>
        </p:nvSpPr>
        <p:spPr>
          <a:xfrm>
            <a:off x="3505201" y="6321331"/>
            <a:ext cx="5508884" cy="276999"/>
          </a:xfrm>
          <a:prstGeom prst="rect">
            <a:avLst/>
          </a:prstGeom>
          <a:noFill/>
        </p:spPr>
        <p:txBody>
          <a:bodyPr wrap="square" rtlCol="0">
            <a:spAutoFit/>
          </a:bodyPr>
          <a:lstStyle/>
          <a:p>
            <a:r>
              <a:rPr lang="en-US" sz="1200" dirty="0">
                <a:solidFill>
                  <a:srgbClr val="000000"/>
                </a:solidFill>
                <a:ea typeface="Calibri"/>
              </a:rPr>
              <a:t>Source: All images created </a:t>
            </a:r>
            <a:r>
              <a:rPr lang="en-US" sz="1200">
                <a:solidFill>
                  <a:srgbClr val="000000"/>
                </a:solidFill>
                <a:ea typeface="Calibri"/>
              </a:rPr>
              <a:t>and </a:t>
            </a:r>
            <a:r>
              <a:rPr lang="en-US" sz="1200" smtClean="0">
                <a:solidFill>
                  <a:srgbClr val="000000"/>
                </a:solidFill>
                <a:ea typeface="Calibri"/>
              </a:rPr>
              <a:t>supplied by </a:t>
            </a:r>
            <a:r>
              <a:rPr lang="en-AU" sz="1200" dirty="0">
                <a:solidFill>
                  <a:srgbClr val="000000"/>
                </a:solidFill>
                <a:ea typeface="Calibri"/>
              </a:rPr>
              <a:t>Tamara Boyer unless specified otherwise</a:t>
            </a:r>
            <a:endParaRPr lang="en-AU" sz="1200" dirty="0"/>
          </a:p>
        </p:txBody>
      </p:sp>
    </p:spTree>
    <p:extLst>
      <p:ext uri="{BB962C8B-B14F-4D97-AF65-F5344CB8AC3E}">
        <p14:creationId xmlns:p14="http://schemas.microsoft.com/office/powerpoint/2010/main" val="1981900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81000"/>
            <a:ext cx="8229600" cy="838200"/>
          </a:xfrm>
        </p:spPr>
        <p:txBody>
          <a:bodyPr vert="horz">
            <a:normAutofit fontScale="55000" lnSpcReduction="20000"/>
          </a:bodyPr>
          <a:lstStyle/>
          <a:p>
            <a:pPr algn="ctr">
              <a:buNone/>
            </a:pPr>
            <a:endParaRPr lang="en-AU" dirty="0" smtClean="0"/>
          </a:p>
          <a:p>
            <a:pPr algn="ctr">
              <a:lnSpc>
                <a:spcPct val="120000"/>
              </a:lnSpc>
              <a:spcBef>
                <a:spcPts val="0"/>
              </a:spcBef>
              <a:buNone/>
            </a:pPr>
            <a:r>
              <a:rPr lang="en-AU" sz="5500" b="1" cap="small" dirty="0" smtClean="0"/>
              <a:t>Natural Environmental Inputs</a:t>
            </a:r>
          </a:p>
        </p:txBody>
      </p:sp>
      <p:sp>
        <p:nvSpPr>
          <p:cNvPr id="5" name="TextBox 4"/>
          <p:cNvSpPr txBox="1"/>
          <p:nvPr/>
        </p:nvSpPr>
        <p:spPr>
          <a:xfrm>
            <a:off x="609600" y="1524000"/>
            <a:ext cx="8153400" cy="369332"/>
          </a:xfrm>
          <a:prstGeom prst="rect">
            <a:avLst/>
          </a:prstGeom>
          <a:noFill/>
        </p:spPr>
        <p:txBody>
          <a:bodyPr wrap="square" rtlCol="0">
            <a:spAutoFit/>
          </a:bodyPr>
          <a:lstStyle/>
          <a:p>
            <a:endParaRPr lang="en-AU" dirty="0"/>
          </a:p>
        </p:txBody>
      </p:sp>
      <p:pic>
        <p:nvPicPr>
          <p:cNvPr id="7" name="Picture 6" descr="The simplified human-environment system model with the natural environmental inputs section highligh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295400"/>
            <a:ext cx="7538688" cy="49355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457200"/>
            <a:ext cx="8229600" cy="5943600"/>
          </a:xfrm>
        </p:spPr>
        <p:txBody>
          <a:bodyPr vert="horz">
            <a:normAutofit fontScale="85000" lnSpcReduction="10000"/>
          </a:bodyPr>
          <a:lstStyle/>
          <a:p>
            <a:pPr algn="ctr">
              <a:buNone/>
            </a:pPr>
            <a:r>
              <a:rPr lang="en-AU" sz="3500" b="1" dirty="0" smtClean="0"/>
              <a:t>Lithosphere and hydrosphere</a:t>
            </a:r>
          </a:p>
          <a:p>
            <a:pPr algn="ctr">
              <a:buNone/>
            </a:pPr>
            <a:endParaRPr lang="en-AU" dirty="0" smtClean="0"/>
          </a:p>
          <a:p>
            <a:r>
              <a:rPr lang="en-AU" sz="3100" dirty="0" smtClean="0"/>
              <a:t>Lake Monger is located on the Swan Coastal Plain approximately 5 km north of Perth’s CBD</a:t>
            </a:r>
            <a:br>
              <a:rPr lang="en-AU" sz="3100" dirty="0" smtClean="0"/>
            </a:br>
            <a:endParaRPr lang="en-AU" sz="3100" dirty="0" smtClean="0"/>
          </a:p>
          <a:p>
            <a:r>
              <a:rPr lang="en-AU" sz="3100" dirty="0" smtClean="0"/>
              <a:t>It is a relatively shallow fresh-water lake approximately 70 ha in area with some fringing wetland vegetation and 110 ha of public parkland</a:t>
            </a:r>
            <a:br>
              <a:rPr lang="en-AU" sz="3100" dirty="0" smtClean="0"/>
            </a:br>
            <a:endParaRPr lang="en-AU" sz="3100" dirty="0" smtClean="0"/>
          </a:p>
          <a:p>
            <a:r>
              <a:rPr lang="en-AU" sz="3100" dirty="0" smtClean="0"/>
              <a:t>The soils lying under the lake are peaty and mainly made up of saturated organic material which makes them highly impermeable</a:t>
            </a:r>
            <a:br>
              <a:rPr lang="en-AU" sz="3100" dirty="0" smtClean="0"/>
            </a:br>
            <a:endParaRPr lang="en-AU" sz="3100" dirty="0" smtClean="0"/>
          </a:p>
          <a:p>
            <a:r>
              <a:rPr lang="en-AU" sz="3100" dirty="0" smtClean="0"/>
              <a:t>The lake is fed by underground springs, groundwater and by 23 stormwater drains which empty into it</a:t>
            </a:r>
          </a:p>
        </p:txBody>
      </p:sp>
    </p:spTree>
    <p:extLst>
      <p:ext uri="{BB962C8B-B14F-4D97-AF65-F5344CB8AC3E}">
        <p14:creationId xmlns:p14="http://schemas.microsoft.com/office/powerpoint/2010/main" val="773128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62000" y="304800"/>
            <a:ext cx="7924800" cy="1676400"/>
          </a:xfrm>
        </p:spPr>
        <p:txBody>
          <a:bodyPr vert="horz">
            <a:normAutofit fontScale="92500" lnSpcReduction="10000"/>
          </a:bodyPr>
          <a:lstStyle/>
          <a:p>
            <a:pPr algn="ctr">
              <a:buNone/>
            </a:pPr>
            <a:r>
              <a:rPr lang="en-AU" sz="3000" b="1" dirty="0" smtClean="0"/>
              <a:t>Atmosphere (climate)</a:t>
            </a:r>
          </a:p>
          <a:p>
            <a:r>
              <a:rPr lang="en-AU" sz="2800" dirty="0" smtClean="0"/>
              <a:t>Lake Monger is characterised by a </a:t>
            </a:r>
            <a:r>
              <a:rPr lang="en-AU" sz="2800" dirty="0"/>
              <a:t>mediterranean</a:t>
            </a:r>
            <a:r>
              <a:rPr lang="en-AU" sz="2800" dirty="0" smtClean="0"/>
              <a:t> climate with relatively hot, dry summers and cool to cold, wet winters</a:t>
            </a:r>
          </a:p>
        </p:txBody>
      </p:sp>
      <p:graphicFrame>
        <p:nvGraphicFramePr>
          <p:cNvPr id="4" name="Chart 3"/>
          <p:cNvGraphicFramePr/>
          <p:nvPr>
            <p:extLst>
              <p:ext uri="{D42A27DB-BD31-4B8C-83A1-F6EECF244321}">
                <p14:modId xmlns:p14="http://schemas.microsoft.com/office/powerpoint/2010/main" val="1427882266"/>
              </p:ext>
            </p:extLst>
          </p:nvPr>
        </p:nvGraphicFramePr>
        <p:xfrm>
          <a:off x="1295400" y="1905000"/>
          <a:ext cx="6858000" cy="472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533400"/>
            <a:ext cx="8001000" cy="2590800"/>
          </a:xfrm>
        </p:spPr>
        <p:txBody>
          <a:bodyPr vert="horz">
            <a:normAutofit lnSpcReduction="10000"/>
          </a:bodyPr>
          <a:lstStyle/>
          <a:p>
            <a:pPr algn="ctr">
              <a:buNone/>
            </a:pPr>
            <a:r>
              <a:rPr lang="en-AU" sz="3000" b="1" dirty="0" smtClean="0"/>
              <a:t>Biosphere (vegetation)</a:t>
            </a:r>
          </a:p>
          <a:p>
            <a:pPr algn="ctr">
              <a:buNone/>
            </a:pPr>
            <a:endParaRPr lang="en-AU" sz="1100" b="1" dirty="0" smtClean="0"/>
          </a:p>
          <a:p>
            <a:pPr>
              <a:spcBef>
                <a:spcPts val="0"/>
              </a:spcBef>
            </a:pPr>
            <a:r>
              <a:rPr lang="en-AU" sz="2600" dirty="0" smtClean="0"/>
              <a:t>Most of the original vegetation surrounding the lake consisted of rushes, swamp paperbark, banksia, grass trees, wattle and the tea-tree. However, most of this was removed prior to the 1930s to create open waters and to plant lawns </a:t>
            </a:r>
          </a:p>
          <a:p>
            <a:pPr>
              <a:spcBef>
                <a:spcPts val="0"/>
              </a:spcBef>
            </a:pPr>
            <a:endParaRPr lang="en-AU" sz="800" dirty="0" smtClean="0"/>
          </a:p>
        </p:txBody>
      </p:sp>
      <p:pic>
        <p:nvPicPr>
          <p:cNvPr id="2050" name="Picture 2" descr="Native tree"/>
          <p:cNvPicPr>
            <a:picLocks noChangeAspect="1" noChangeArrowheads="1"/>
          </p:cNvPicPr>
          <p:nvPr/>
        </p:nvPicPr>
        <p:blipFill>
          <a:blip r:embed="rId2" cstate="print"/>
          <a:srcRect/>
          <a:stretch>
            <a:fillRect/>
          </a:stretch>
        </p:blipFill>
        <p:spPr bwMode="auto">
          <a:xfrm>
            <a:off x="4166849" y="2819400"/>
            <a:ext cx="4978400" cy="3733801"/>
          </a:xfrm>
          <a:prstGeom prst="rect">
            <a:avLst/>
          </a:prstGeom>
          <a:noFill/>
        </p:spPr>
      </p:pic>
      <p:sp>
        <p:nvSpPr>
          <p:cNvPr id="2" name="TextBox 1"/>
          <p:cNvSpPr txBox="1"/>
          <p:nvPr/>
        </p:nvSpPr>
        <p:spPr>
          <a:xfrm>
            <a:off x="609600" y="3126700"/>
            <a:ext cx="3505200" cy="2893100"/>
          </a:xfrm>
          <a:prstGeom prst="rect">
            <a:avLst/>
          </a:prstGeom>
          <a:noFill/>
        </p:spPr>
        <p:txBody>
          <a:bodyPr wrap="square" rtlCol="0">
            <a:spAutoFit/>
          </a:bodyPr>
          <a:lstStyle/>
          <a:p>
            <a:pPr marL="342900" lvl="0" indent="-342900">
              <a:buFont typeface="Arial" pitchFamily="34" charset="0"/>
              <a:buChar char="•"/>
            </a:pPr>
            <a:r>
              <a:rPr lang="en-AU" sz="2600" dirty="0">
                <a:solidFill>
                  <a:prstClr val="black"/>
                </a:solidFill>
              </a:rPr>
              <a:t>Today, the reserve consists of open spaces with very little natural </a:t>
            </a:r>
            <a:r>
              <a:rPr lang="en-AU" sz="2600" dirty="0" smtClean="0">
                <a:solidFill>
                  <a:prstClr val="black"/>
                </a:solidFill>
              </a:rPr>
              <a:t>vegetation, </a:t>
            </a:r>
            <a:r>
              <a:rPr lang="en-AU" sz="2600" dirty="0">
                <a:solidFill>
                  <a:prstClr val="black"/>
                </a:solidFill>
              </a:rPr>
              <a:t>although some of the original tree species have been </a:t>
            </a:r>
            <a:r>
              <a:rPr lang="en-AU" sz="2600" dirty="0" smtClean="0">
                <a:solidFill>
                  <a:prstClr val="black"/>
                </a:solidFill>
              </a:rPr>
              <a:t>replanted </a:t>
            </a:r>
            <a:endParaRPr lang="en-AU" sz="2600" dirty="0">
              <a:solidFill>
                <a:prstClr val="black"/>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609600"/>
            <a:ext cx="4495800" cy="5334000"/>
          </a:xfrm>
        </p:spPr>
        <p:txBody>
          <a:bodyPr vert="horz">
            <a:normAutofit/>
          </a:bodyPr>
          <a:lstStyle/>
          <a:p>
            <a:pPr marL="0" indent="0" algn="ctr">
              <a:spcBef>
                <a:spcPts val="0"/>
              </a:spcBef>
              <a:buNone/>
            </a:pPr>
            <a:r>
              <a:rPr lang="en-AU" sz="3000" b="1" dirty="0" smtClean="0"/>
              <a:t>Biosphere (fauna)</a:t>
            </a:r>
          </a:p>
          <a:p>
            <a:pPr marL="0" indent="0" algn="ctr">
              <a:spcBef>
                <a:spcPts val="0"/>
              </a:spcBef>
              <a:buNone/>
            </a:pPr>
            <a:endParaRPr lang="en-AU" sz="1200" b="1" dirty="0"/>
          </a:p>
          <a:p>
            <a:pPr>
              <a:spcBef>
                <a:spcPts val="0"/>
              </a:spcBef>
            </a:pPr>
            <a:r>
              <a:rPr lang="en-AU" sz="2600" dirty="0" smtClean="0"/>
              <a:t>Lake Monger provides a habitat for a large variety of waterbirds, the most iconic being the black swan</a:t>
            </a:r>
          </a:p>
          <a:p>
            <a:pPr>
              <a:spcBef>
                <a:spcPts val="0"/>
              </a:spcBef>
            </a:pPr>
            <a:endParaRPr lang="en-AU" sz="1200" dirty="0"/>
          </a:p>
          <a:p>
            <a:pPr>
              <a:spcBef>
                <a:spcPts val="0"/>
              </a:spcBef>
            </a:pPr>
            <a:r>
              <a:rPr lang="en-AU" sz="2600" dirty="0" smtClean="0"/>
              <a:t>Other species include the glossy ibis, great crested grebe, and migratory species such as pelicans</a:t>
            </a:r>
          </a:p>
        </p:txBody>
      </p:sp>
      <p:pic>
        <p:nvPicPr>
          <p:cNvPr id="3075" name="Picture 3" descr="Black swans on the water"/>
          <p:cNvPicPr>
            <a:picLocks noChangeAspect="1" noChangeArrowheads="1"/>
          </p:cNvPicPr>
          <p:nvPr/>
        </p:nvPicPr>
        <p:blipFill>
          <a:blip r:embed="rId2" cstate="print"/>
          <a:srcRect/>
          <a:stretch>
            <a:fillRect/>
          </a:stretch>
        </p:blipFill>
        <p:spPr bwMode="auto">
          <a:xfrm>
            <a:off x="5140417" y="197539"/>
            <a:ext cx="3774983" cy="643186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1625</TotalTime>
  <Words>2107</Words>
  <Application>Microsoft Office PowerPoint</Application>
  <PresentationFormat>On-screen Show (4:3)</PresentationFormat>
  <Paragraphs>223</Paragraphs>
  <Slides>48</Slides>
  <Notes>18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Virtual Fieldtrip to Lake Monger,  Western Australia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human impacts</vt:lpstr>
      <vt:lpstr>Managing human impacts</vt:lpstr>
      <vt:lpstr>PowerPoint Presentation</vt:lpstr>
      <vt:lpstr>PowerPoint Presentation</vt:lpstr>
      <vt:lpstr>PowerPoint Presentation</vt:lpstr>
      <vt:lpstr>PowerPoint Presentation</vt:lpstr>
      <vt:lpstr>PowerPoint Presentation</vt:lpstr>
      <vt:lpstr>Other ongoing responses</vt:lpstr>
      <vt:lpstr>Evaluation</vt:lpstr>
      <vt:lpstr>Evaluation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Tamara</dc:creator>
  <cp:lastModifiedBy>User</cp:lastModifiedBy>
  <cp:revision>164</cp:revision>
  <cp:lastPrinted>2013-01-31T05:56:02Z</cp:lastPrinted>
  <dcterms:created xsi:type="dcterms:W3CDTF">2006-08-16T00:00:00Z</dcterms:created>
  <dcterms:modified xsi:type="dcterms:W3CDTF">2013-05-22T22:52:21Z</dcterms:modified>
</cp:coreProperties>
</file>